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7556500" cy="10699750"/>
  <p:notesSz cx="7556500" cy="106997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3180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6922"/>
            <a:ext cx="6428422" cy="2246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50" b="0" i="0">
                <a:solidFill>
                  <a:srgbClr val="161D44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91860"/>
            <a:ext cx="5293995" cy="26749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50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0" i="0">
                <a:solidFill>
                  <a:srgbClr val="161D44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550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0" i="0">
                <a:solidFill>
                  <a:srgbClr val="161D44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60942"/>
            <a:ext cx="3289839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60942"/>
            <a:ext cx="3289839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0" i="0">
                <a:solidFill>
                  <a:srgbClr val="161D44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20499" y="5768930"/>
            <a:ext cx="4142151" cy="492764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44031" y="665106"/>
            <a:ext cx="5922009" cy="10902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50" b="0" i="0">
                <a:solidFill>
                  <a:srgbClr val="161D44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65617" y="2168295"/>
            <a:ext cx="6192520" cy="22561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50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50768"/>
            <a:ext cx="2420112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50768"/>
            <a:ext cx="173945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50768"/>
            <a:ext cx="173945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562850" cy="10696575"/>
          </a:xfrm>
          <a:custGeom>
            <a:avLst/>
            <a:gdLst/>
            <a:ahLst/>
            <a:cxnLst/>
            <a:rect l="l" t="t" r="r" b="b"/>
            <a:pathLst>
              <a:path w="7562850" h="10696575">
                <a:moveTo>
                  <a:pt x="7562849" y="10696574"/>
                </a:moveTo>
                <a:lnTo>
                  <a:pt x="0" y="10696574"/>
                </a:lnTo>
                <a:lnTo>
                  <a:pt x="0" y="0"/>
                </a:lnTo>
                <a:lnTo>
                  <a:pt x="7562849" y="0"/>
                </a:lnTo>
                <a:lnTo>
                  <a:pt x="7562849" y="10696574"/>
                </a:lnTo>
                <a:close/>
              </a:path>
            </a:pathLst>
          </a:custGeom>
          <a:solidFill>
            <a:srgbClr val="1B2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83379" y="4360009"/>
            <a:ext cx="4078928" cy="633654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651526"/>
            <a:ext cx="3126822" cy="2045048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54940" rIns="0" bIns="0" rtlCol="0">
            <a:spAutoFit/>
          </a:bodyPr>
          <a:lstStyle/>
          <a:p>
            <a:pPr marL="12700" marR="5080">
              <a:lnSpc>
                <a:spcPts val="5480"/>
              </a:lnSpc>
              <a:spcBef>
                <a:spcPts val="1220"/>
              </a:spcBef>
            </a:pPr>
            <a:r>
              <a:rPr spc="-10" dirty="0"/>
              <a:t>SAFEGUARDING </a:t>
            </a:r>
            <a:r>
              <a:rPr dirty="0"/>
              <a:t>THE</a:t>
            </a:r>
            <a:r>
              <a:rPr spc="-390" dirty="0"/>
              <a:t> </a:t>
            </a:r>
            <a:r>
              <a:rPr spc="-185" dirty="0"/>
              <a:t>VO</a:t>
            </a:r>
            <a:r>
              <a:rPr spc="-385" dirty="0"/>
              <a:t> </a:t>
            </a:r>
            <a:r>
              <a:rPr spc="-50" dirty="0"/>
              <a:t>SECTOR</a:t>
            </a:r>
            <a:r>
              <a:rPr spc="-385" dirty="0"/>
              <a:t> </a:t>
            </a:r>
            <a:r>
              <a:rPr spc="-25" dirty="0"/>
              <a:t>IN </a:t>
            </a:r>
            <a:r>
              <a:rPr spc="-10" dirty="0"/>
              <a:t>MALTA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65617" y="4684793"/>
            <a:ext cx="6659880" cy="19527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599"/>
              </a:lnSpc>
              <a:spcBef>
                <a:spcPts val="100"/>
              </a:spcBef>
            </a:pPr>
            <a:r>
              <a:rPr sz="2200" spc="95" dirty="0">
                <a:solidFill>
                  <a:srgbClr val="9D86FD"/>
                </a:solidFill>
                <a:latin typeface="Arial MT"/>
                <a:cs typeface="Arial MT"/>
              </a:rPr>
              <a:t>Assisting</a:t>
            </a:r>
            <a:r>
              <a:rPr sz="2200" spc="15" dirty="0">
                <a:solidFill>
                  <a:srgbClr val="9D86FD"/>
                </a:solidFill>
                <a:latin typeface="Arial MT"/>
                <a:cs typeface="Arial MT"/>
              </a:rPr>
              <a:t> </a:t>
            </a:r>
            <a:r>
              <a:rPr sz="2200" spc="130" dirty="0">
                <a:solidFill>
                  <a:srgbClr val="9D86FD"/>
                </a:solidFill>
                <a:latin typeface="Arial MT"/>
                <a:cs typeface="Arial MT"/>
              </a:rPr>
              <a:t>voluntary</a:t>
            </a:r>
            <a:r>
              <a:rPr sz="2200" spc="20" dirty="0">
                <a:solidFill>
                  <a:srgbClr val="9D86FD"/>
                </a:solidFill>
                <a:latin typeface="Arial MT"/>
                <a:cs typeface="Arial MT"/>
              </a:rPr>
              <a:t> </a:t>
            </a:r>
            <a:r>
              <a:rPr sz="2200" spc="100" dirty="0">
                <a:solidFill>
                  <a:srgbClr val="9D86FD"/>
                </a:solidFill>
                <a:latin typeface="Arial MT"/>
                <a:cs typeface="Arial MT"/>
              </a:rPr>
              <a:t>organisations</a:t>
            </a:r>
            <a:r>
              <a:rPr sz="2200" spc="20" dirty="0">
                <a:solidFill>
                  <a:srgbClr val="9D86FD"/>
                </a:solidFill>
                <a:latin typeface="Arial MT"/>
                <a:cs typeface="Arial MT"/>
              </a:rPr>
              <a:t> </a:t>
            </a:r>
            <a:r>
              <a:rPr sz="2200" spc="145" dirty="0">
                <a:solidFill>
                  <a:srgbClr val="9D86FD"/>
                </a:solidFill>
                <a:latin typeface="Arial MT"/>
                <a:cs typeface="Arial MT"/>
              </a:rPr>
              <a:t>how</a:t>
            </a:r>
            <a:r>
              <a:rPr sz="2200" spc="20" dirty="0">
                <a:solidFill>
                  <a:srgbClr val="9D86FD"/>
                </a:solidFill>
                <a:latin typeface="Arial MT"/>
                <a:cs typeface="Arial MT"/>
              </a:rPr>
              <a:t> </a:t>
            </a:r>
            <a:r>
              <a:rPr sz="2200" spc="114" dirty="0">
                <a:solidFill>
                  <a:srgbClr val="9D86FD"/>
                </a:solidFill>
                <a:latin typeface="Arial MT"/>
                <a:cs typeface="Arial MT"/>
              </a:rPr>
              <a:t>to</a:t>
            </a:r>
            <a:r>
              <a:rPr sz="2200" spc="20" dirty="0">
                <a:solidFill>
                  <a:srgbClr val="9D86FD"/>
                </a:solidFill>
                <a:latin typeface="Arial MT"/>
                <a:cs typeface="Arial MT"/>
              </a:rPr>
              <a:t> </a:t>
            </a:r>
            <a:r>
              <a:rPr sz="2200" spc="140" dirty="0">
                <a:solidFill>
                  <a:srgbClr val="9D86FD"/>
                </a:solidFill>
                <a:latin typeface="Arial MT"/>
                <a:cs typeface="Arial MT"/>
              </a:rPr>
              <a:t>identify </a:t>
            </a:r>
            <a:r>
              <a:rPr sz="2200" spc="100" dirty="0">
                <a:solidFill>
                  <a:srgbClr val="9D86FD"/>
                </a:solidFill>
                <a:latin typeface="Arial MT"/>
                <a:cs typeface="Arial MT"/>
              </a:rPr>
              <a:t>and</a:t>
            </a:r>
            <a:r>
              <a:rPr sz="2200" spc="15" dirty="0">
                <a:solidFill>
                  <a:srgbClr val="9D86FD"/>
                </a:solidFill>
                <a:latin typeface="Arial MT"/>
                <a:cs typeface="Arial MT"/>
              </a:rPr>
              <a:t> </a:t>
            </a:r>
            <a:r>
              <a:rPr sz="2200" spc="120" dirty="0">
                <a:solidFill>
                  <a:srgbClr val="9D86FD"/>
                </a:solidFill>
                <a:latin typeface="Arial MT"/>
                <a:cs typeface="Arial MT"/>
              </a:rPr>
              <a:t>mitigate</a:t>
            </a:r>
            <a:r>
              <a:rPr sz="2200" spc="15" dirty="0">
                <a:solidFill>
                  <a:srgbClr val="9D86FD"/>
                </a:solidFill>
                <a:latin typeface="Arial MT"/>
                <a:cs typeface="Arial MT"/>
              </a:rPr>
              <a:t> </a:t>
            </a:r>
            <a:r>
              <a:rPr sz="2200" spc="65" dirty="0">
                <a:solidFill>
                  <a:srgbClr val="9D86FD"/>
                </a:solidFill>
                <a:latin typeface="Arial MT"/>
                <a:cs typeface="Arial MT"/>
              </a:rPr>
              <a:t>risks</a:t>
            </a:r>
            <a:r>
              <a:rPr sz="2200" spc="20" dirty="0">
                <a:solidFill>
                  <a:srgbClr val="9D86FD"/>
                </a:solidFill>
                <a:latin typeface="Arial MT"/>
                <a:cs typeface="Arial MT"/>
              </a:rPr>
              <a:t> </a:t>
            </a:r>
            <a:r>
              <a:rPr sz="2200" spc="130" dirty="0">
                <a:solidFill>
                  <a:srgbClr val="9D86FD"/>
                </a:solidFill>
                <a:latin typeface="Arial MT"/>
                <a:cs typeface="Arial MT"/>
              </a:rPr>
              <a:t>of</a:t>
            </a:r>
            <a:r>
              <a:rPr sz="2200" spc="15" dirty="0">
                <a:solidFill>
                  <a:srgbClr val="9D86FD"/>
                </a:solidFill>
                <a:latin typeface="Arial MT"/>
                <a:cs typeface="Arial MT"/>
              </a:rPr>
              <a:t> </a:t>
            </a:r>
            <a:r>
              <a:rPr sz="2200" spc="135" dirty="0">
                <a:solidFill>
                  <a:srgbClr val="9D86FD"/>
                </a:solidFill>
                <a:latin typeface="Arial MT"/>
                <a:cs typeface="Arial MT"/>
              </a:rPr>
              <a:t>money</a:t>
            </a:r>
            <a:r>
              <a:rPr sz="2200" spc="20" dirty="0">
                <a:solidFill>
                  <a:srgbClr val="9D86FD"/>
                </a:solidFill>
                <a:latin typeface="Arial MT"/>
                <a:cs typeface="Arial MT"/>
              </a:rPr>
              <a:t> </a:t>
            </a:r>
            <a:r>
              <a:rPr sz="2200" spc="110" dirty="0">
                <a:solidFill>
                  <a:srgbClr val="9D86FD"/>
                </a:solidFill>
                <a:latin typeface="Arial MT"/>
                <a:cs typeface="Arial MT"/>
              </a:rPr>
              <a:t>laundering</a:t>
            </a:r>
            <a:r>
              <a:rPr sz="2200" spc="15" dirty="0">
                <a:solidFill>
                  <a:srgbClr val="9D86FD"/>
                </a:solidFill>
                <a:latin typeface="Arial MT"/>
                <a:cs typeface="Arial MT"/>
              </a:rPr>
              <a:t> </a:t>
            </a:r>
            <a:r>
              <a:rPr sz="2200" spc="75" dirty="0">
                <a:solidFill>
                  <a:srgbClr val="9D86FD"/>
                </a:solidFill>
                <a:latin typeface="Arial MT"/>
                <a:cs typeface="Arial MT"/>
              </a:rPr>
              <a:t>and </a:t>
            </a:r>
            <a:r>
              <a:rPr sz="2200" spc="110" dirty="0">
                <a:solidFill>
                  <a:srgbClr val="9D86FD"/>
                </a:solidFill>
                <a:latin typeface="Arial MT"/>
                <a:cs typeface="Arial MT"/>
              </a:rPr>
              <a:t>financing</a:t>
            </a:r>
            <a:r>
              <a:rPr sz="2200" spc="20" dirty="0">
                <a:solidFill>
                  <a:srgbClr val="9D86FD"/>
                </a:solidFill>
                <a:latin typeface="Arial MT"/>
                <a:cs typeface="Arial MT"/>
              </a:rPr>
              <a:t> </a:t>
            </a:r>
            <a:r>
              <a:rPr sz="2200" spc="130" dirty="0">
                <a:solidFill>
                  <a:srgbClr val="9D86FD"/>
                </a:solidFill>
                <a:latin typeface="Arial MT"/>
                <a:cs typeface="Arial MT"/>
              </a:rPr>
              <a:t>of</a:t>
            </a:r>
            <a:r>
              <a:rPr sz="2200" spc="25" dirty="0">
                <a:solidFill>
                  <a:srgbClr val="9D86FD"/>
                </a:solidFill>
                <a:latin typeface="Arial MT"/>
                <a:cs typeface="Arial MT"/>
              </a:rPr>
              <a:t> </a:t>
            </a:r>
            <a:r>
              <a:rPr sz="2200" spc="85" dirty="0">
                <a:solidFill>
                  <a:srgbClr val="9D86FD"/>
                </a:solidFill>
                <a:latin typeface="Arial MT"/>
                <a:cs typeface="Arial MT"/>
              </a:rPr>
              <a:t>terrorism</a:t>
            </a:r>
            <a:endParaRPr sz="22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260"/>
              </a:spcBef>
            </a:pPr>
            <a:endParaRPr sz="220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600" spc="55" dirty="0">
                <a:solidFill>
                  <a:srgbClr val="9D86FD"/>
                </a:solidFill>
                <a:latin typeface="Arial MT"/>
                <a:cs typeface="Arial MT"/>
              </a:rPr>
              <a:t>NOVEMBER</a:t>
            </a:r>
            <a:r>
              <a:rPr sz="1600" spc="210" dirty="0">
                <a:solidFill>
                  <a:srgbClr val="9D86FD"/>
                </a:solidFill>
                <a:latin typeface="Arial MT"/>
                <a:cs typeface="Arial MT"/>
              </a:rPr>
              <a:t> </a:t>
            </a:r>
            <a:r>
              <a:rPr sz="1600" spc="95" dirty="0">
                <a:solidFill>
                  <a:srgbClr val="9D86FD"/>
                </a:solidFill>
                <a:latin typeface="Arial MT"/>
                <a:cs typeface="Arial MT"/>
              </a:rPr>
              <a:t>2025</a:t>
            </a:r>
            <a:endParaRPr sz="16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4360011"/>
            <a:ext cx="7562850" cy="6336665"/>
            <a:chOff x="0" y="4360011"/>
            <a:chExt cx="7562850" cy="63366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83379" y="4360011"/>
              <a:ext cx="4078928" cy="633654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8129916"/>
              <a:ext cx="3787215" cy="2566657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615303" y="970857"/>
            <a:ext cx="6214745" cy="26758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5475"/>
              </a:lnSpc>
              <a:spcBef>
                <a:spcPts val="100"/>
              </a:spcBef>
            </a:pPr>
            <a:r>
              <a:rPr sz="5000" spc="100" dirty="0">
                <a:solidFill>
                  <a:srgbClr val="1B2537"/>
                </a:solidFill>
                <a:latin typeface="Lucida Sans Unicode"/>
                <a:cs typeface="Lucida Sans Unicode"/>
              </a:rPr>
              <a:t>GUIDING</a:t>
            </a:r>
            <a:r>
              <a:rPr sz="5000" spc="120" dirty="0">
                <a:solidFill>
                  <a:srgbClr val="1B2537"/>
                </a:solidFill>
                <a:latin typeface="Lucida Sans Unicode"/>
                <a:cs typeface="Lucida Sans Unicode"/>
              </a:rPr>
              <a:t> &amp;</a:t>
            </a:r>
            <a:endParaRPr sz="5000">
              <a:latin typeface="Lucida Sans Unicode"/>
              <a:cs typeface="Lucida Sans Unicode"/>
            </a:endParaRPr>
          </a:p>
          <a:p>
            <a:pPr marL="12700" marR="5080">
              <a:lnSpc>
                <a:spcPts val="4950"/>
              </a:lnSpc>
              <a:spcBef>
                <a:spcPts val="520"/>
              </a:spcBef>
            </a:pPr>
            <a:r>
              <a:rPr sz="5000" spc="140" dirty="0">
                <a:solidFill>
                  <a:srgbClr val="1B2537"/>
                </a:solidFill>
                <a:latin typeface="Lucida Sans Unicode"/>
                <a:cs typeface="Lucida Sans Unicode"/>
              </a:rPr>
              <a:t>PROTECTING</a:t>
            </a:r>
            <a:r>
              <a:rPr sz="5000" spc="130" dirty="0">
                <a:solidFill>
                  <a:srgbClr val="1B2537"/>
                </a:solidFill>
                <a:latin typeface="Lucida Sans Unicode"/>
                <a:cs typeface="Lucida Sans Unicode"/>
              </a:rPr>
              <a:t> </a:t>
            </a:r>
            <a:r>
              <a:rPr sz="5000" spc="135" dirty="0">
                <a:solidFill>
                  <a:srgbClr val="1B2537"/>
                </a:solidFill>
                <a:latin typeface="Lucida Sans Unicode"/>
                <a:cs typeface="Lucida Sans Unicode"/>
              </a:rPr>
              <a:t>YOUR </a:t>
            </a:r>
            <a:r>
              <a:rPr sz="5000" spc="200" dirty="0">
                <a:solidFill>
                  <a:srgbClr val="1B2537"/>
                </a:solidFill>
                <a:latin typeface="Lucida Sans Unicode"/>
                <a:cs typeface="Lucida Sans Unicode"/>
              </a:rPr>
              <a:t>ORGANISATION'S</a:t>
            </a:r>
            <a:endParaRPr sz="5000">
              <a:latin typeface="Lucida Sans Unicode"/>
              <a:cs typeface="Lucida Sans Unicode"/>
            </a:endParaRPr>
          </a:p>
          <a:p>
            <a:pPr marL="12700">
              <a:lnSpc>
                <a:spcPts val="4970"/>
              </a:lnSpc>
            </a:pPr>
            <a:r>
              <a:rPr sz="5000" spc="275" dirty="0">
                <a:solidFill>
                  <a:srgbClr val="1B2537"/>
                </a:solidFill>
                <a:latin typeface="Lucida Sans Unicode"/>
                <a:cs typeface="Lucida Sans Unicode"/>
              </a:rPr>
              <a:t>FUTURE</a:t>
            </a:r>
            <a:endParaRPr sz="50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20498" y="5768928"/>
            <a:ext cx="4142152" cy="492764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44031" y="665109"/>
            <a:ext cx="2805430" cy="63309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-570" dirty="0"/>
              <a:t>RISK-</a:t>
            </a:r>
            <a:r>
              <a:rPr spc="-805" dirty="0"/>
              <a:t>BASED</a:t>
            </a:r>
            <a:r>
              <a:rPr spc="-250" dirty="0"/>
              <a:t> </a:t>
            </a:r>
            <a:r>
              <a:rPr spc="-844" dirty="0"/>
              <a:t>POLICY</a:t>
            </a:r>
          </a:p>
        </p:txBody>
      </p:sp>
      <p:sp>
        <p:nvSpPr>
          <p:cNvPr id="4" name="object 4"/>
          <p:cNvSpPr/>
          <p:nvPr/>
        </p:nvSpPr>
        <p:spPr>
          <a:xfrm>
            <a:off x="890096" y="2018803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5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90096" y="2552651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5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90096" y="3086499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5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90096" y="3620346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5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90096" y="4154194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5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0193" y="5982764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5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90193" y="6249688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5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90193" y="6516612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4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90193" y="7050460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4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90193" y="7317384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4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90193" y="7584308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4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90193" y="7851231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4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90193" y="8118155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4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90193" y="9017733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4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90193" y="9284657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4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743934" y="1499418"/>
            <a:ext cx="6078220" cy="8176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Q:</a:t>
            </a:r>
            <a:r>
              <a:rPr sz="1400" i="1" spc="210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spc="-10" dirty="0">
                <a:solidFill>
                  <a:srgbClr val="161D44"/>
                </a:solidFill>
                <a:latin typeface="Roboto Th"/>
                <a:cs typeface="Roboto Th"/>
              </a:rPr>
              <a:t>WHY</a:t>
            </a:r>
            <a:r>
              <a:rPr sz="1400" i="1" spc="22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DOES</a:t>
            </a:r>
            <a:r>
              <a:rPr sz="1400" i="1" spc="22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THE</a:t>
            </a:r>
            <a:r>
              <a:rPr sz="1400" i="1" spc="22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OCVO</a:t>
            </a:r>
            <a:r>
              <a:rPr sz="1400" i="1" spc="220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HAVE</a:t>
            </a:r>
            <a:r>
              <a:rPr sz="1400" i="1" spc="22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A</a:t>
            </a:r>
            <a:r>
              <a:rPr sz="1400" i="1" spc="22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spc="-20" dirty="0">
                <a:solidFill>
                  <a:srgbClr val="161D44"/>
                </a:solidFill>
                <a:latin typeface="Roboto Th"/>
                <a:cs typeface="Roboto Th"/>
              </a:rPr>
              <a:t>RISK-</a:t>
            </a:r>
            <a:r>
              <a:rPr sz="1400" i="1" spc="-19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BASED</a:t>
            </a:r>
            <a:r>
              <a:rPr sz="1400" i="1" spc="220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spc="-10" dirty="0">
                <a:solidFill>
                  <a:srgbClr val="161D44"/>
                </a:solidFill>
                <a:latin typeface="Roboto Th"/>
                <a:cs typeface="Roboto Th"/>
              </a:rPr>
              <a:t>POLICY?</a:t>
            </a:r>
            <a:endParaRPr sz="1400">
              <a:latin typeface="Roboto Th"/>
              <a:cs typeface="Roboto Th"/>
            </a:endParaRPr>
          </a:p>
          <a:p>
            <a:pPr marL="314960" marR="12700" algn="just">
              <a:lnSpc>
                <a:spcPct val="125099"/>
              </a:lnSpc>
              <a:spcBef>
                <a:spcPts val="1085"/>
              </a:spcBef>
            </a:pP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Voluntary</a:t>
            </a:r>
            <a:r>
              <a:rPr sz="1400" b="1" spc="4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organisations</a:t>
            </a:r>
            <a:r>
              <a:rPr sz="1400" b="1" spc="4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are</a:t>
            </a:r>
            <a:r>
              <a:rPr sz="1400" b="1" spc="4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considered</a:t>
            </a:r>
            <a:r>
              <a:rPr sz="1400" b="1" spc="4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as</a:t>
            </a:r>
            <a:r>
              <a:rPr sz="1400" b="1" spc="4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4" dirty="0">
                <a:solidFill>
                  <a:srgbClr val="161D44"/>
                </a:solidFill>
                <a:latin typeface="Roboto Bk"/>
                <a:cs typeface="Roboto Bk"/>
              </a:rPr>
              <a:t>one</a:t>
            </a:r>
            <a:r>
              <a:rPr sz="1400" b="1" spc="4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of</a:t>
            </a:r>
            <a:r>
              <a:rPr sz="1400" b="1" spc="4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20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4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25" dirty="0">
                <a:solidFill>
                  <a:srgbClr val="161D44"/>
                </a:solidFill>
                <a:latin typeface="Roboto Bk"/>
                <a:cs typeface="Roboto Bk"/>
              </a:rPr>
              <a:t>main</a:t>
            </a:r>
            <a:r>
              <a:rPr sz="1400" b="1" spc="4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20" dirty="0">
                <a:solidFill>
                  <a:srgbClr val="161D44"/>
                </a:solidFill>
                <a:latin typeface="Roboto Bk"/>
                <a:cs typeface="Roboto Bk"/>
              </a:rPr>
              <a:t>socio-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economic</a:t>
            </a:r>
            <a:r>
              <a:rPr sz="1400" b="1" spc="4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pillars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of</a:t>
            </a:r>
            <a:r>
              <a:rPr sz="1400" b="1" spc="-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Maltese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society.</a:t>
            </a:r>
            <a:endParaRPr sz="1400">
              <a:latin typeface="Roboto Bk"/>
              <a:cs typeface="Roboto Bk"/>
            </a:endParaRPr>
          </a:p>
          <a:p>
            <a:pPr marL="314960" marR="8255" algn="just">
              <a:lnSpc>
                <a:spcPct val="125099"/>
              </a:lnSpc>
            </a:pP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Their</a:t>
            </a:r>
            <a:r>
              <a:rPr sz="1400" b="1" spc="5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efforts</a:t>
            </a:r>
            <a:r>
              <a:rPr sz="1400" b="1" spc="5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20" dirty="0">
                <a:solidFill>
                  <a:srgbClr val="161D44"/>
                </a:solidFill>
                <a:latin typeface="Roboto Bk"/>
                <a:cs typeface="Roboto Bk"/>
              </a:rPr>
              <a:t>complement</a:t>
            </a:r>
            <a:r>
              <a:rPr sz="1400" b="1" spc="5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25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5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activity</a:t>
            </a:r>
            <a:r>
              <a:rPr sz="1400" b="1" spc="5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of</a:t>
            </a:r>
            <a:r>
              <a:rPr sz="1400" b="1" spc="5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25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5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4" dirty="0">
                <a:solidFill>
                  <a:srgbClr val="161D44"/>
                </a:solidFill>
                <a:latin typeface="Roboto Bk"/>
                <a:cs typeface="Roboto Bk"/>
              </a:rPr>
              <a:t>governmental</a:t>
            </a:r>
            <a:r>
              <a:rPr sz="1400" b="1" spc="5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20" dirty="0">
                <a:solidFill>
                  <a:srgbClr val="161D44"/>
                </a:solidFill>
                <a:latin typeface="Roboto Bk"/>
                <a:cs typeface="Roboto Bk"/>
              </a:rPr>
              <a:t>and</a:t>
            </a:r>
            <a:r>
              <a:rPr sz="1400" b="1" spc="5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business</a:t>
            </a:r>
            <a:r>
              <a:rPr sz="1400" b="1" spc="5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sectors</a:t>
            </a:r>
            <a:r>
              <a:rPr sz="1400" b="1" spc="5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25" dirty="0">
                <a:solidFill>
                  <a:srgbClr val="161D44"/>
                </a:solidFill>
                <a:latin typeface="Roboto Bk"/>
                <a:cs typeface="Roboto Bk"/>
              </a:rPr>
              <a:t>in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providing</a:t>
            </a:r>
            <a:r>
              <a:rPr sz="1400" b="1" spc="5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essential</a:t>
            </a:r>
            <a:r>
              <a:rPr sz="1400" b="1" spc="5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services,</a:t>
            </a:r>
            <a:r>
              <a:rPr sz="1400" b="1" spc="5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comfort,</a:t>
            </a:r>
            <a:r>
              <a:rPr sz="1400" b="1" spc="6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20" dirty="0">
                <a:solidFill>
                  <a:srgbClr val="161D44"/>
                </a:solidFill>
                <a:latin typeface="Roboto Bk"/>
                <a:cs typeface="Roboto Bk"/>
              </a:rPr>
              <a:t>and</a:t>
            </a:r>
            <a:r>
              <a:rPr sz="1400" b="1" spc="5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25" dirty="0">
                <a:solidFill>
                  <a:srgbClr val="161D44"/>
                </a:solidFill>
                <a:latin typeface="Roboto Bk"/>
                <a:cs typeface="Roboto Bk"/>
              </a:rPr>
              <a:t>hope</a:t>
            </a:r>
            <a:r>
              <a:rPr sz="1400" b="1" spc="5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25" dirty="0">
                <a:solidFill>
                  <a:srgbClr val="161D44"/>
                </a:solidFill>
                <a:latin typeface="Roboto Bk"/>
                <a:cs typeface="Roboto Bk"/>
              </a:rPr>
              <a:t>to</a:t>
            </a:r>
            <a:r>
              <a:rPr sz="1400" b="1" spc="6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those</a:t>
            </a:r>
            <a:r>
              <a:rPr sz="1400" b="1" spc="5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35" dirty="0">
                <a:solidFill>
                  <a:srgbClr val="161D44"/>
                </a:solidFill>
                <a:latin typeface="Roboto Bk"/>
                <a:cs typeface="Roboto Bk"/>
              </a:rPr>
              <a:t>in</a:t>
            </a:r>
            <a:r>
              <a:rPr sz="1400" b="1" spc="5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20" dirty="0">
                <a:solidFill>
                  <a:srgbClr val="161D44"/>
                </a:solidFill>
                <a:latin typeface="Roboto Bk"/>
                <a:cs typeface="Roboto Bk"/>
              </a:rPr>
              <a:t>need</a:t>
            </a:r>
            <a:r>
              <a:rPr sz="1400" b="1" spc="5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around</a:t>
            </a:r>
            <a:r>
              <a:rPr sz="1400" b="1" spc="6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25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5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world.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2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40" dirty="0">
                <a:solidFill>
                  <a:srgbClr val="161D44"/>
                </a:solidFill>
                <a:latin typeface="Roboto Bk"/>
                <a:cs typeface="Roboto Bk"/>
              </a:rPr>
              <a:t>OCVO</a:t>
            </a:r>
            <a:r>
              <a:rPr sz="1400" b="1" spc="5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is</a:t>
            </a:r>
            <a:r>
              <a:rPr sz="1400" b="1" spc="4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55" dirty="0">
                <a:solidFill>
                  <a:srgbClr val="161D44"/>
                </a:solidFill>
                <a:latin typeface="Roboto Bk"/>
                <a:cs typeface="Roboto Bk"/>
              </a:rPr>
              <a:t>duty-</a:t>
            </a:r>
            <a:r>
              <a:rPr sz="1400" b="1" spc="-114" dirty="0">
                <a:solidFill>
                  <a:srgbClr val="161D44"/>
                </a:solidFill>
                <a:latin typeface="Roboto Bk"/>
                <a:cs typeface="Roboto Bk"/>
              </a:rPr>
              <a:t>bound</a:t>
            </a:r>
            <a:r>
              <a:rPr sz="1400" b="1" spc="4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to</a:t>
            </a:r>
            <a:r>
              <a:rPr sz="1400" b="1" spc="4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safeguard</a:t>
            </a:r>
            <a:r>
              <a:rPr sz="1400" b="1" spc="4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20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4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sector</a:t>
            </a:r>
            <a:r>
              <a:rPr sz="1400" b="1" spc="4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from</a:t>
            </a:r>
            <a:r>
              <a:rPr sz="1400" b="1" spc="4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exploitation</a:t>
            </a:r>
            <a:r>
              <a:rPr sz="1400" b="1" spc="4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from</a:t>
            </a:r>
            <a:r>
              <a:rPr sz="1400" b="1" spc="4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40" dirty="0">
                <a:solidFill>
                  <a:srgbClr val="161D44"/>
                </a:solidFill>
                <a:latin typeface="Roboto Bk"/>
                <a:cs typeface="Roboto Bk"/>
              </a:rPr>
              <a:t>criminals, </a:t>
            </a:r>
            <a:r>
              <a:rPr sz="1400" b="1" spc="-130" dirty="0">
                <a:solidFill>
                  <a:srgbClr val="161D44"/>
                </a:solidFill>
                <a:latin typeface="Roboto Bk"/>
                <a:cs typeface="Roboto Bk"/>
              </a:rPr>
              <a:t>money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launderers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and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terrorists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/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terrorist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organisations.</a:t>
            </a:r>
            <a:endParaRPr sz="1400">
              <a:latin typeface="Roboto Bk"/>
              <a:cs typeface="Roboto Bk"/>
            </a:endParaRPr>
          </a:p>
          <a:p>
            <a:pPr marL="314960" marR="9525" algn="just">
              <a:lnSpc>
                <a:spcPct val="125099"/>
              </a:lnSpc>
            </a:pP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Exploitation</a:t>
            </a:r>
            <a:r>
              <a:rPr sz="1400" b="1" spc="5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can</a:t>
            </a:r>
            <a:r>
              <a:rPr sz="1400" b="1" spc="5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4" dirty="0">
                <a:solidFill>
                  <a:srgbClr val="161D44"/>
                </a:solidFill>
                <a:latin typeface="Roboto Bk"/>
                <a:cs typeface="Roboto Bk"/>
              </a:rPr>
              <a:t>undermine</a:t>
            </a:r>
            <a:r>
              <a:rPr sz="1400" b="1" spc="5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donor</a:t>
            </a:r>
            <a:r>
              <a:rPr sz="1400" b="1" spc="5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confidence</a:t>
            </a:r>
            <a:r>
              <a:rPr sz="1400" b="1" spc="5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and</a:t>
            </a:r>
            <a:r>
              <a:rPr sz="1400" b="1" spc="5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jeopardises</a:t>
            </a:r>
            <a:r>
              <a:rPr sz="1400" b="1" spc="5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20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5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30" dirty="0">
                <a:solidFill>
                  <a:srgbClr val="161D44"/>
                </a:solidFill>
                <a:latin typeface="Roboto Bk"/>
                <a:cs typeface="Roboto Bk"/>
              </a:rPr>
              <a:t>very</a:t>
            </a:r>
            <a:r>
              <a:rPr sz="1400" b="1" spc="5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integrity</a:t>
            </a:r>
            <a:r>
              <a:rPr sz="1400" b="1" spc="5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25" dirty="0">
                <a:solidFill>
                  <a:srgbClr val="161D44"/>
                </a:solidFill>
                <a:latin typeface="Roboto Bk"/>
                <a:cs typeface="Roboto Bk"/>
              </a:rPr>
              <a:t>of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sector.</a:t>
            </a:r>
            <a:endParaRPr sz="1400">
              <a:latin typeface="Roboto Bk"/>
              <a:cs typeface="Roboto Bk"/>
            </a:endParaRPr>
          </a:p>
          <a:p>
            <a:pPr marL="314960" marR="5080" algn="just">
              <a:lnSpc>
                <a:spcPct val="125099"/>
              </a:lnSpc>
            </a:pP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2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75" dirty="0">
                <a:solidFill>
                  <a:srgbClr val="161D44"/>
                </a:solidFill>
                <a:latin typeface="Roboto Bk"/>
                <a:cs typeface="Roboto Bk"/>
              </a:rPr>
              <a:t>exploitation</a:t>
            </a:r>
            <a:r>
              <a:rPr sz="1400" b="1" spc="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also</a:t>
            </a:r>
            <a:r>
              <a:rPr sz="1400" b="1" spc="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can</a:t>
            </a:r>
            <a:r>
              <a:rPr sz="1400" b="1" spc="2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50" dirty="0">
                <a:solidFill>
                  <a:srgbClr val="161D44"/>
                </a:solidFill>
                <a:latin typeface="Roboto Bk"/>
                <a:cs typeface="Roboto Bk"/>
              </a:rPr>
              <a:t>facilitate</a:t>
            </a:r>
            <a:r>
              <a:rPr sz="1400" b="1" spc="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45" dirty="0">
                <a:solidFill>
                  <a:srgbClr val="161D44"/>
                </a:solidFill>
                <a:latin typeface="Roboto Bk"/>
                <a:cs typeface="Roboto Bk"/>
              </a:rPr>
              <a:t>terrorist</a:t>
            </a:r>
            <a:r>
              <a:rPr sz="1400" b="1" spc="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55" dirty="0">
                <a:solidFill>
                  <a:srgbClr val="161D44"/>
                </a:solidFill>
                <a:latin typeface="Roboto Bk"/>
                <a:cs typeface="Roboto Bk"/>
              </a:rPr>
              <a:t>activity</a:t>
            </a:r>
            <a:r>
              <a:rPr sz="1400" b="1" spc="2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be</a:t>
            </a:r>
            <a:r>
              <a:rPr sz="1400" b="1" spc="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it</a:t>
            </a:r>
            <a:r>
              <a:rPr sz="1400" b="1" spc="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35" dirty="0">
                <a:solidFill>
                  <a:srgbClr val="161D44"/>
                </a:solidFill>
                <a:latin typeface="Roboto Bk"/>
                <a:cs typeface="Roboto Bk"/>
              </a:rPr>
              <a:t>raising</a:t>
            </a:r>
            <a:r>
              <a:rPr sz="1400" b="1" spc="2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and</a:t>
            </a:r>
            <a:r>
              <a:rPr sz="1400" b="1" spc="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35" dirty="0">
                <a:solidFill>
                  <a:srgbClr val="161D44"/>
                </a:solidFill>
                <a:latin typeface="Roboto Bk"/>
                <a:cs typeface="Roboto Bk"/>
              </a:rPr>
              <a:t>moving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funds,</a:t>
            </a:r>
            <a:r>
              <a:rPr sz="1400" b="1" spc="6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providing</a:t>
            </a:r>
            <a:r>
              <a:rPr sz="1400" b="1" spc="6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logistical</a:t>
            </a:r>
            <a:r>
              <a:rPr sz="1400" b="1" spc="6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support,</a:t>
            </a:r>
            <a:r>
              <a:rPr sz="1400" b="1" spc="6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encouraging</a:t>
            </a:r>
            <a:r>
              <a:rPr sz="1400" b="1" spc="6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terrorist</a:t>
            </a:r>
            <a:r>
              <a:rPr sz="1400" b="1" spc="6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recruitment,</a:t>
            </a:r>
            <a:r>
              <a:rPr sz="1400" b="1" spc="6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or</a:t>
            </a:r>
            <a:r>
              <a:rPr sz="1400" b="1" spc="6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otherwise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supporting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terrorist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organisations,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operations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and/or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30" dirty="0">
                <a:solidFill>
                  <a:srgbClr val="161D44"/>
                </a:solidFill>
                <a:latin typeface="Roboto Bk"/>
                <a:cs typeface="Roboto Bk"/>
              </a:rPr>
              <a:t>money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laundering.</a:t>
            </a:r>
            <a:endParaRPr sz="1400">
              <a:latin typeface="Roboto Bk"/>
              <a:cs typeface="Roboto Bk"/>
            </a:endParaRPr>
          </a:p>
          <a:p>
            <a:pPr>
              <a:lnSpc>
                <a:spcPct val="100000"/>
              </a:lnSpc>
              <a:spcBef>
                <a:spcPts val="425"/>
              </a:spcBef>
            </a:pPr>
            <a:endParaRPr sz="1400">
              <a:latin typeface="Roboto Bk"/>
              <a:cs typeface="Roboto Bk"/>
            </a:endParaRPr>
          </a:p>
          <a:p>
            <a:pPr marL="12700" marR="798830">
              <a:lnSpc>
                <a:spcPct val="125099"/>
              </a:lnSpc>
            </a:pP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Q:</a:t>
            </a:r>
            <a:r>
              <a:rPr sz="1400" i="1" spc="23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spc="-10" dirty="0">
                <a:solidFill>
                  <a:srgbClr val="161D44"/>
                </a:solidFill>
                <a:latin typeface="Roboto Th"/>
                <a:cs typeface="Roboto Th"/>
              </a:rPr>
              <a:t>WHY</a:t>
            </a:r>
            <a:r>
              <a:rPr sz="1400" i="1" spc="23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ARE</a:t>
            </a:r>
            <a:r>
              <a:rPr sz="1400" i="1" spc="23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VOLUNTARY</a:t>
            </a:r>
            <a:r>
              <a:rPr sz="1400" i="1" spc="23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ORGANISATIONS</a:t>
            </a:r>
            <a:r>
              <a:rPr sz="1400" i="1" spc="240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CONSIDERED</a:t>
            </a:r>
            <a:r>
              <a:rPr sz="1400" i="1" spc="23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TO</a:t>
            </a:r>
            <a:r>
              <a:rPr sz="1400" i="1" spc="23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spc="-25" dirty="0">
                <a:solidFill>
                  <a:srgbClr val="161D44"/>
                </a:solidFill>
                <a:latin typeface="Roboto Th"/>
                <a:cs typeface="Roboto Th"/>
              </a:rPr>
              <a:t>BE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VULNERABLE</a:t>
            </a:r>
            <a:r>
              <a:rPr sz="1400" i="1" spc="229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TO</a:t>
            </a:r>
            <a:r>
              <a:rPr sz="1400" i="1" spc="23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spc="-10" dirty="0">
                <a:solidFill>
                  <a:srgbClr val="161D44"/>
                </a:solidFill>
                <a:latin typeface="Roboto Th"/>
                <a:cs typeface="Roboto Th"/>
              </a:rPr>
              <a:t>ABUSE?</a:t>
            </a:r>
            <a:endParaRPr sz="1400">
              <a:latin typeface="Roboto Th"/>
              <a:cs typeface="Roboto Th"/>
            </a:endParaRPr>
          </a:p>
          <a:p>
            <a:pPr>
              <a:lnSpc>
                <a:spcPct val="100000"/>
              </a:lnSpc>
              <a:spcBef>
                <a:spcPts val="525"/>
              </a:spcBef>
            </a:pPr>
            <a:endParaRPr sz="1400">
              <a:latin typeface="Roboto Th"/>
              <a:cs typeface="Roboto Th"/>
            </a:endParaRPr>
          </a:p>
          <a:p>
            <a:pPr marL="314960">
              <a:lnSpc>
                <a:spcPct val="100000"/>
              </a:lnSpc>
              <a:spcBef>
                <a:spcPts val="5"/>
              </a:spcBef>
            </a:pPr>
            <a:r>
              <a:rPr sz="1400" b="1" spc="-114" dirty="0">
                <a:solidFill>
                  <a:srgbClr val="161D44"/>
                </a:solidFill>
                <a:latin typeface="Roboto Bk"/>
                <a:cs typeface="Roboto Bk"/>
              </a:rPr>
              <a:t>They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enjoy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a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4" dirty="0">
                <a:solidFill>
                  <a:srgbClr val="161D44"/>
                </a:solidFill>
                <a:latin typeface="Roboto Bk"/>
                <a:cs typeface="Roboto Bk"/>
              </a:rPr>
              <a:t>high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level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of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public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trust.</a:t>
            </a:r>
            <a:endParaRPr sz="1400">
              <a:latin typeface="Roboto Bk"/>
              <a:cs typeface="Roboto Bk"/>
            </a:endParaRPr>
          </a:p>
          <a:p>
            <a:pPr marL="314960">
              <a:lnSpc>
                <a:spcPct val="100000"/>
              </a:lnSpc>
              <a:spcBef>
                <a:spcPts val="420"/>
              </a:spcBef>
            </a:pPr>
            <a:r>
              <a:rPr sz="1400" b="1" spc="-114" dirty="0">
                <a:solidFill>
                  <a:srgbClr val="161D44"/>
                </a:solidFill>
                <a:latin typeface="Roboto Bk"/>
                <a:cs typeface="Roboto Bk"/>
              </a:rPr>
              <a:t>Have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access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to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sources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of</a:t>
            </a:r>
            <a:r>
              <a:rPr sz="1400" b="1" spc="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funds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and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are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often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30" dirty="0">
                <a:solidFill>
                  <a:srgbClr val="161D44"/>
                </a:solidFill>
                <a:latin typeface="Roboto Bk"/>
                <a:cs typeface="Roboto Bk"/>
              </a:rPr>
              <a:t>cash-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based.</a:t>
            </a:r>
            <a:endParaRPr sz="1400">
              <a:latin typeface="Roboto Bk"/>
              <a:cs typeface="Roboto Bk"/>
            </a:endParaRPr>
          </a:p>
          <a:p>
            <a:pPr marL="314960" marR="10160">
              <a:lnSpc>
                <a:spcPct val="125099"/>
              </a:lnSpc>
            </a:pP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Some</a:t>
            </a:r>
            <a:r>
              <a:rPr sz="1400" b="1" spc="7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60" dirty="0">
                <a:solidFill>
                  <a:srgbClr val="161D44"/>
                </a:solidFill>
                <a:latin typeface="Roboto Bk"/>
                <a:cs typeface="Roboto Bk"/>
              </a:rPr>
              <a:t>work</a:t>
            </a:r>
            <a:r>
              <a:rPr sz="1400" b="1" spc="7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in</a:t>
            </a:r>
            <a:r>
              <a:rPr sz="1400" b="1" spc="7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45" dirty="0">
                <a:solidFill>
                  <a:srgbClr val="161D44"/>
                </a:solidFill>
                <a:latin typeface="Roboto Bk"/>
                <a:cs typeface="Roboto Bk"/>
              </a:rPr>
              <a:t>high-</a:t>
            </a:r>
            <a:r>
              <a:rPr sz="1400" b="1" spc="-45" dirty="0">
                <a:solidFill>
                  <a:srgbClr val="161D44"/>
                </a:solidFill>
                <a:latin typeface="Roboto Bk"/>
                <a:cs typeface="Roboto Bk"/>
              </a:rPr>
              <a:t>risk</a:t>
            </a:r>
            <a:r>
              <a:rPr sz="1400" b="1" spc="8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jurisdictions</a:t>
            </a:r>
            <a:r>
              <a:rPr sz="1400" b="1" spc="7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70" dirty="0">
                <a:solidFill>
                  <a:srgbClr val="161D44"/>
                </a:solidFill>
                <a:latin typeface="Roboto Bk"/>
                <a:cs typeface="Roboto Bk"/>
              </a:rPr>
              <a:t>within</a:t>
            </a:r>
            <a:r>
              <a:rPr sz="1400" b="1" spc="7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or</a:t>
            </a:r>
            <a:r>
              <a:rPr sz="1400" b="1" spc="7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45" dirty="0">
                <a:solidFill>
                  <a:srgbClr val="161D44"/>
                </a:solidFill>
                <a:latin typeface="Roboto Bk"/>
                <a:cs typeface="Roboto Bk"/>
              </a:rPr>
              <a:t>near</a:t>
            </a:r>
            <a:r>
              <a:rPr sz="1400" b="1" spc="8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60" dirty="0">
                <a:solidFill>
                  <a:srgbClr val="161D44"/>
                </a:solidFill>
                <a:latin typeface="Roboto Bk"/>
                <a:cs typeface="Roboto Bk"/>
              </a:rPr>
              <a:t>those</a:t>
            </a:r>
            <a:r>
              <a:rPr sz="1400" b="1" spc="7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45" dirty="0">
                <a:solidFill>
                  <a:srgbClr val="161D44"/>
                </a:solidFill>
                <a:latin typeface="Roboto Bk"/>
                <a:cs typeface="Roboto Bk"/>
              </a:rPr>
              <a:t>areas</a:t>
            </a:r>
            <a:r>
              <a:rPr sz="1400" b="1" spc="7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50" dirty="0">
                <a:solidFill>
                  <a:srgbClr val="161D44"/>
                </a:solidFill>
                <a:latin typeface="Roboto Bk"/>
                <a:cs typeface="Roboto Bk"/>
              </a:rPr>
              <a:t>that</a:t>
            </a:r>
            <a:r>
              <a:rPr sz="1400" b="1" spc="8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are</a:t>
            </a:r>
            <a:r>
              <a:rPr sz="1400" b="1" spc="7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20" dirty="0">
                <a:solidFill>
                  <a:srgbClr val="161D44"/>
                </a:solidFill>
                <a:latin typeface="Roboto Bk"/>
                <a:cs typeface="Roboto Bk"/>
              </a:rPr>
              <a:t>most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exposed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to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terrorist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activity.</a:t>
            </a:r>
            <a:endParaRPr sz="1400">
              <a:latin typeface="Roboto Bk"/>
              <a:cs typeface="Roboto Bk"/>
            </a:endParaRPr>
          </a:p>
          <a:p>
            <a:pPr marL="314960" marR="2810510">
              <a:lnSpc>
                <a:spcPct val="125099"/>
              </a:lnSpc>
            </a:pPr>
            <a:r>
              <a:rPr sz="1400" b="1" spc="-135" dirty="0">
                <a:solidFill>
                  <a:srgbClr val="161D44"/>
                </a:solidFill>
                <a:latin typeface="Roboto Bk"/>
                <a:cs typeface="Roboto Bk"/>
              </a:rPr>
              <a:t>Some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work</a:t>
            </a:r>
            <a:r>
              <a:rPr sz="1400" b="1" spc="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locally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with</a:t>
            </a:r>
            <a:r>
              <a:rPr sz="1400" b="1" spc="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vulnerable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60" dirty="0">
                <a:solidFill>
                  <a:srgbClr val="161D44"/>
                </a:solidFill>
                <a:latin typeface="Roboto Bk"/>
                <a:cs typeface="Roboto Bk"/>
              </a:rPr>
              <a:t>groups. </a:t>
            </a:r>
            <a:r>
              <a:rPr sz="1400" b="1" spc="-120" dirty="0">
                <a:solidFill>
                  <a:srgbClr val="161D44"/>
                </a:solidFill>
                <a:latin typeface="Roboto Bk"/>
                <a:cs typeface="Roboto Bk"/>
              </a:rPr>
              <a:t>Might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4" dirty="0">
                <a:solidFill>
                  <a:srgbClr val="161D44"/>
                </a:solidFill>
                <a:latin typeface="Roboto Bk"/>
                <a:cs typeface="Roboto Bk"/>
              </a:rPr>
              <a:t>have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poor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governance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structures.</a:t>
            </a:r>
            <a:endParaRPr sz="1400">
              <a:latin typeface="Roboto Bk"/>
              <a:cs typeface="Roboto Bk"/>
            </a:endParaRPr>
          </a:p>
          <a:p>
            <a:pPr marL="314960">
              <a:lnSpc>
                <a:spcPct val="100000"/>
              </a:lnSpc>
              <a:spcBef>
                <a:spcPts val="420"/>
              </a:spcBef>
            </a:pP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Not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be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aware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of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risks.</a:t>
            </a:r>
            <a:endParaRPr sz="1400">
              <a:latin typeface="Roboto Bk"/>
              <a:cs typeface="Roboto Bk"/>
            </a:endParaRPr>
          </a:p>
          <a:p>
            <a:pPr marL="314960" marR="2971800">
              <a:lnSpc>
                <a:spcPct val="125099"/>
              </a:lnSpc>
            </a:pPr>
            <a:r>
              <a:rPr sz="1400" b="1" spc="-135" dirty="0">
                <a:solidFill>
                  <a:srgbClr val="161D44"/>
                </a:solidFill>
                <a:latin typeface="Roboto Bk"/>
                <a:cs typeface="Roboto Bk"/>
              </a:rPr>
              <a:t>Some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20" dirty="0">
                <a:solidFill>
                  <a:srgbClr val="161D44"/>
                </a:solidFill>
                <a:latin typeface="Roboto Bk"/>
                <a:cs typeface="Roboto Bk"/>
              </a:rPr>
              <a:t>might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be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engaged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in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75" dirty="0">
                <a:solidFill>
                  <a:srgbClr val="161D44"/>
                </a:solidFill>
                <a:latin typeface="Roboto Bk"/>
                <a:cs typeface="Roboto Bk"/>
              </a:rPr>
              <a:t>remittances. </a:t>
            </a:r>
            <a:r>
              <a:rPr sz="1400" b="1" spc="-120" dirty="0">
                <a:solidFill>
                  <a:srgbClr val="161D44"/>
                </a:solidFill>
                <a:latin typeface="Roboto Bk"/>
                <a:cs typeface="Roboto Bk"/>
              </a:rPr>
              <a:t>Might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not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4" dirty="0">
                <a:solidFill>
                  <a:srgbClr val="161D44"/>
                </a:solidFill>
                <a:latin typeface="Roboto Bk"/>
                <a:cs typeface="Roboto Bk"/>
              </a:rPr>
              <a:t>have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a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sound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financial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setup.</a:t>
            </a:r>
            <a:endParaRPr sz="1400">
              <a:latin typeface="Roboto Bk"/>
              <a:cs typeface="Roboto Bk"/>
            </a:endParaRPr>
          </a:p>
          <a:p>
            <a:pPr>
              <a:lnSpc>
                <a:spcPct val="100000"/>
              </a:lnSpc>
              <a:spcBef>
                <a:spcPts val="405"/>
              </a:spcBef>
            </a:pPr>
            <a:endParaRPr sz="1400">
              <a:latin typeface="Roboto Bk"/>
              <a:cs typeface="Roboto Bk"/>
            </a:endParaRPr>
          </a:p>
          <a:p>
            <a:pPr marL="12700">
              <a:lnSpc>
                <a:spcPct val="100000"/>
              </a:lnSpc>
            </a:pP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Q:</a:t>
            </a:r>
            <a:r>
              <a:rPr sz="1400" i="1" spc="229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WHAT</a:t>
            </a:r>
            <a:r>
              <a:rPr sz="1400" i="1" spc="23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ARE</a:t>
            </a:r>
            <a:r>
              <a:rPr sz="1400" i="1" spc="23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THE</a:t>
            </a:r>
            <a:r>
              <a:rPr sz="1400" i="1" spc="229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OBJECTIVES</a:t>
            </a:r>
            <a:r>
              <a:rPr sz="1400" i="1" spc="23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OF</a:t>
            </a:r>
            <a:r>
              <a:rPr sz="1400" i="1" spc="23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THE</a:t>
            </a:r>
            <a:r>
              <a:rPr sz="1400" i="1" spc="229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spc="-10" dirty="0">
                <a:solidFill>
                  <a:srgbClr val="161D44"/>
                </a:solidFill>
                <a:latin typeface="Roboto Th"/>
                <a:cs typeface="Roboto Th"/>
              </a:rPr>
              <a:t>OCVO?</a:t>
            </a:r>
            <a:endParaRPr sz="1400">
              <a:latin typeface="Roboto Th"/>
              <a:cs typeface="Roboto Th"/>
            </a:endParaRPr>
          </a:p>
          <a:p>
            <a:pPr marL="314960">
              <a:lnSpc>
                <a:spcPct val="100000"/>
              </a:lnSpc>
              <a:spcBef>
                <a:spcPts val="1639"/>
              </a:spcBef>
            </a:pP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Identifying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those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4" dirty="0">
                <a:solidFill>
                  <a:srgbClr val="161D44"/>
                </a:solidFill>
                <a:latin typeface="Roboto Bk"/>
                <a:cs typeface="Roboto Bk"/>
              </a:rPr>
              <a:t>‘posing’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as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legitimate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entities.</a:t>
            </a:r>
            <a:endParaRPr sz="1400">
              <a:latin typeface="Roboto Bk"/>
              <a:cs typeface="Roboto Bk"/>
            </a:endParaRPr>
          </a:p>
          <a:p>
            <a:pPr marL="314960" marR="7620">
              <a:lnSpc>
                <a:spcPct val="125099"/>
              </a:lnSpc>
            </a:pP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Protecting</a:t>
            </a:r>
            <a:r>
              <a:rPr sz="1400" b="1" spc="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exploitation</a:t>
            </a:r>
            <a:r>
              <a:rPr sz="1400" b="1" spc="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60" dirty="0">
                <a:solidFill>
                  <a:srgbClr val="161D44"/>
                </a:solidFill>
                <a:latin typeface="Roboto Bk"/>
                <a:cs typeface="Roboto Bk"/>
              </a:rPr>
              <a:t>of</a:t>
            </a:r>
            <a:r>
              <a:rPr sz="1400" b="1" spc="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legitimate</a:t>
            </a:r>
            <a:r>
              <a:rPr sz="1400" b="1" spc="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entities</a:t>
            </a:r>
            <a:r>
              <a:rPr sz="1400" b="1" spc="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65" dirty="0">
                <a:solidFill>
                  <a:srgbClr val="161D44"/>
                </a:solidFill>
                <a:latin typeface="Roboto Bk"/>
                <a:cs typeface="Roboto Bk"/>
              </a:rPr>
              <a:t>as</a:t>
            </a:r>
            <a:r>
              <a:rPr sz="1400" b="1" spc="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vehicles</a:t>
            </a:r>
            <a:r>
              <a:rPr sz="1400" b="1" spc="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65" dirty="0">
                <a:solidFill>
                  <a:srgbClr val="161D44"/>
                </a:solidFill>
                <a:latin typeface="Roboto Bk"/>
                <a:cs typeface="Roboto Bk"/>
              </a:rPr>
              <a:t>for</a:t>
            </a:r>
            <a:r>
              <a:rPr sz="1400" b="1" spc="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terrorist</a:t>
            </a:r>
            <a:r>
              <a:rPr sz="1400" b="1" spc="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financing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or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30" dirty="0">
                <a:solidFill>
                  <a:srgbClr val="161D44"/>
                </a:solidFill>
                <a:latin typeface="Roboto Bk"/>
                <a:cs typeface="Roboto Bk"/>
              </a:rPr>
              <a:t>money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laundering.</a:t>
            </a:r>
            <a:endParaRPr sz="1400">
              <a:latin typeface="Roboto Bk"/>
              <a:cs typeface="Roboto Bk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0193" y="844338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4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90290" y="2494604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5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90290" y="2761528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5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90290" y="3295376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5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90290" y="3829224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5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90290" y="4363072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5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90290" y="4629996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5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0290" y="4896919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5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90290" y="5163843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5">
                <a:moveTo>
                  <a:pt x="32391" y="57197"/>
                </a:moveTo>
                <a:lnTo>
                  <a:pt x="24806" y="57197"/>
                </a:lnTo>
                <a:lnTo>
                  <a:pt x="21158" y="56471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90290" y="5430767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5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90290" y="5697691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5">
                <a:moveTo>
                  <a:pt x="32391" y="57197"/>
                </a:moveTo>
                <a:lnTo>
                  <a:pt x="24806" y="57197"/>
                </a:lnTo>
                <a:lnTo>
                  <a:pt x="21158" y="56471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89999" y="7149267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4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89999" y="7416190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4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89999" y="7683114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4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89999" y="8483886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4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89999" y="8750810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4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89999" y="9017734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4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89999" y="9284658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4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743837" y="676555"/>
            <a:ext cx="6076950" cy="8733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4960" marR="5080" algn="just">
              <a:lnSpc>
                <a:spcPct val="125099"/>
              </a:lnSpc>
              <a:spcBef>
                <a:spcPts val="100"/>
              </a:spcBef>
            </a:pP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Investigating</a:t>
            </a:r>
            <a:r>
              <a:rPr sz="1400" b="1" spc="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leads</a:t>
            </a:r>
            <a:r>
              <a:rPr sz="1400" b="1" spc="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that</a:t>
            </a:r>
            <a:r>
              <a:rPr sz="1400" b="1" spc="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are</a:t>
            </a:r>
            <a:r>
              <a:rPr sz="1400" b="1" spc="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indicative</a:t>
            </a:r>
            <a:r>
              <a:rPr sz="1400" b="1" spc="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75" dirty="0">
                <a:solidFill>
                  <a:srgbClr val="161D44"/>
                </a:solidFill>
                <a:latin typeface="Roboto Bk"/>
                <a:cs typeface="Roboto Bk"/>
              </a:rPr>
              <a:t>of</a:t>
            </a:r>
            <a:r>
              <a:rPr sz="1400" b="1" spc="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4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acts</a:t>
            </a:r>
            <a:r>
              <a:rPr sz="1400" b="1" spc="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to</a:t>
            </a:r>
            <a:r>
              <a:rPr sz="1400" b="1" spc="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conceal</a:t>
            </a:r>
            <a:r>
              <a:rPr sz="1400" b="1" spc="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or</a:t>
            </a:r>
            <a:r>
              <a:rPr sz="1400" b="1" spc="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obscure</a:t>
            </a:r>
            <a:r>
              <a:rPr sz="1400" b="1" spc="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4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secret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diversion</a:t>
            </a:r>
            <a:r>
              <a:rPr sz="1400" b="1" spc="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of</a:t>
            </a:r>
            <a:r>
              <a:rPr sz="1400" b="1" spc="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funds</a:t>
            </a:r>
            <a:r>
              <a:rPr sz="1400" b="1" spc="2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intended</a:t>
            </a:r>
            <a:r>
              <a:rPr sz="1400" b="1" spc="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40" dirty="0">
                <a:solidFill>
                  <a:srgbClr val="161D44"/>
                </a:solidFill>
                <a:latin typeface="Roboto Bk"/>
                <a:cs typeface="Roboto Bk"/>
              </a:rPr>
              <a:t>for</a:t>
            </a:r>
            <a:r>
              <a:rPr sz="1400" b="1" spc="2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legitimate</a:t>
            </a:r>
            <a:r>
              <a:rPr sz="1400" b="1" spc="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purposes</a:t>
            </a:r>
            <a:r>
              <a:rPr sz="1400" b="1" spc="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but</a:t>
            </a:r>
            <a:r>
              <a:rPr sz="1400" b="1" spc="2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diverted</a:t>
            </a:r>
            <a:r>
              <a:rPr sz="1400" b="1" spc="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40" dirty="0">
                <a:solidFill>
                  <a:srgbClr val="161D44"/>
                </a:solidFill>
                <a:latin typeface="Roboto Bk"/>
                <a:cs typeface="Roboto Bk"/>
              </a:rPr>
              <a:t>for</a:t>
            </a:r>
            <a:r>
              <a:rPr sz="1400" b="1" spc="2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75" dirty="0">
                <a:solidFill>
                  <a:srgbClr val="161D44"/>
                </a:solidFill>
                <a:latin typeface="Roboto Bk"/>
                <a:cs typeface="Roboto Bk"/>
              </a:rPr>
              <a:t>illicit</a:t>
            </a:r>
            <a:r>
              <a:rPr sz="1400" b="1" spc="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35" dirty="0">
                <a:solidFill>
                  <a:srgbClr val="161D44"/>
                </a:solidFill>
                <a:latin typeface="Roboto Bk"/>
                <a:cs typeface="Roboto Bk"/>
              </a:rPr>
              <a:t>activity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including</a:t>
            </a:r>
            <a:r>
              <a:rPr sz="1400" b="1" spc="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terrorist</a:t>
            </a:r>
            <a:r>
              <a:rPr sz="1400" b="1" spc="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purposes.</a:t>
            </a:r>
            <a:endParaRPr sz="1400">
              <a:latin typeface="Roboto Bk"/>
              <a:cs typeface="Roboto Bk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endParaRPr sz="1400">
              <a:latin typeface="Roboto Bk"/>
              <a:cs typeface="Roboto Bk"/>
            </a:endParaRPr>
          </a:p>
          <a:p>
            <a:pPr marL="12700">
              <a:lnSpc>
                <a:spcPct val="100000"/>
              </a:lnSpc>
            </a:pP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Q:</a:t>
            </a:r>
            <a:r>
              <a:rPr sz="1400" i="1" spc="18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WHAT</a:t>
            </a:r>
            <a:r>
              <a:rPr sz="1400" i="1" spc="190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IS</a:t>
            </a:r>
            <a:r>
              <a:rPr sz="1400" i="1" spc="18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THE</a:t>
            </a:r>
            <a:r>
              <a:rPr sz="1400" i="1" spc="190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ROLE</a:t>
            </a:r>
            <a:r>
              <a:rPr sz="1400" i="1" spc="190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OF</a:t>
            </a:r>
            <a:r>
              <a:rPr sz="1400" i="1" spc="18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THE</a:t>
            </a:r>
            <a:r>
              <a:rPr sz="1400" i="1" spc="190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spc="-20" dirty="0">
                <a:solidFill>
                  <a:srgbClr val="161D44"/>
                </a:solidFill>
                <a:latin typeface="Roboto Th"/>
                <a:cs typeface="Roboto Th"/>
              </a:rPr>
              <a:t>OCVO?</a:t>
            </a:r>
            <a:endParaRPr sz="1400">
              <a:latin typeface="Roboto Th"/>
              <a:cs typeface="Roboto Th"/>
            </a:endParaRPr>
          </a:p>
          <a:p>
            <a:pPr marL="12700">
              <a:lnSpc>
                <a:spcPct val="100000"/>
              </a:lnSpc>
              <a:spcBef>
                <a:spcPts val="1245"/>
              </a:spcBef>
            </a:pP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Legally,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25" dirty="0">
                <a:solidFill>
                  <a:srgbClr val="161D44"/>
                </a:solidFill>
                <a:latin typeface="Roboto Bk"/>
                <a:cs typeface="Roboto Bk"/>
              </a:rPr>
              <a:t>OCVO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is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4" dirty="0">
                <a:solidFill>
                  <a:srgbClr val="161D44"/>
                </a:solidFill>
                <a:latin typeface="Roboto Bk"/>
                <a:cs typeface="Roboto Bk"/>
              </a:rPr>
              <a:t>bound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25" dirty="0">
                <a:solidFill>
                  <a:srgbClr val="161D44"/>
                </a:solidFill>
                <a:latin typeface="Roboto Bk"/>
                <a:cs typeface="Roboto Bk"/>
              </a:rPr>
              <a:t>to:</a:t>
            </a:r>
            <a:endParaRPr sz="1400">
              <a:latin typeface="Roboto Bk"/>
              <a:cs typeface="Roboto Bk"/>
            </a:endParaRPr>
          </a:p>
          <a:p>
            <a:pPr marL="314960">
              <a:lnSpc>
                <a:spcPct val="100000"/>
              </a:lnSpc>
              <a:spcBef>
                <a:spcPts val="425"/>
              </a:spcBef>
            </a:pP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To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protect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sector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against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abuse.</a:t>
            </a:r>
            <a:endParaRPr sz="1400">
              <a:latin typeface="Roboto Bk"/>
              <a:cs typeface="Roboto Bk"/>
            </a:endParaRPr>
          </a:p>
          <a:p>
            <a:pPr marL="314960" marR="11430">
              <a:lnSpc>
                <a:spcPct val="125099"/>
              </a:lnSpc>
            </a:pPr>
            <a:r>
              <a:rPr sz="1400" b="1" spc="-60" dirty="0">
                <a:solidFill>
                  <a:srgbClr val="161D44"/>
                </a:solidFill>
                <a:latin typeface="Roboto Bk"/>
                <a:cs typeface="Roboto Bk"/>
              </a:rPr>
              <a:t>To</a:t>
            </a:r>
            <a:r>
              <a:rPr sz="1400" b="1" spc="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identify</a:t>
            </a:r>
            <a:r>
              <a:rPr sz="1400" b="1" spc="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and</a:t>
            </a:r>
            <a:r>
              <a:rPr sz="1400" b="1" spc="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take</a:t>
            </a:r>
            <a:r>
              <a:rPr sz="1400" b="1" spc="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effective</a:t>
            </a:r>
            <a:r>
              <a:rPr sz="1400" b="1" spc="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action</a:t>
            </a:r>
            <a:r>
              <a:rPr sz="1400" b="1" spc="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against</a:t>
            </a:r>
            <a:r>
              <a:rPr sz="1400" b="1" spc="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those</a:t>
            </a:r>
            <a:r>
              <a:rPr sz="1400" b="1" spc="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entities</a:t>
            </a:r>
            <a:r>
              <a:rPr sz="1400" b="1" spc="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that</a:t>
            </a:r>
            <a:r>
              <a:rPr sz="1400" b="1" spc="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support</a:t>
            </a:r>
            <a:r>
              <a:rPr sz="1400" b="1" spc="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40" dirty="0">
                <a:solidFill>
                  <a:srgbClr val="161D44"/>
                </a:solidFill>
                <a:latin typeface="Roboto Bk"/>
                <a:cs typeface="Roboto Bk"/>
              </a:rPr>
              <a:t>terrorists,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terrorist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organisations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and/or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30" dirty="0">
                <a:solidFill>
                  <a:srgbClr val="161D44"/>
                </a:solidFill>
                <a:latin typeface="Roboto Bk"/>
                <a:cs typeface="Roboto Bk"/>
              </a:rPr>
              <a:t>money</a:t>
            </a:r>
            <a:r>
              <a:rPr sz="1400" b="1" spc="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launderers.</a:t>
            </a:r>
            <a:endParaRPr sz="1400">
              <a:latin typeface="Roboto Bk"/>
              <a:cs typeface="Roboto Bk"/>
            </a:endParaRPr>
          </a:p>
          <a:p>
            <a:pPr marL="314960" marR="7620">
              <a:lnSpc>
                <a:spcPct val="125099"/>
              </a:lnSpc>
              <a:tabLst>
                <a:tab pos="626745" algn="l"/>
                <a:tab pos="1294765" algn="l"/>
                <a:tab pos="1816100" algn="l"/>
                <a:tab pos="2466340" algn="l"/>
                <a:tab pos="2872105" algn="l"/>
                <a:tab pos="3626485" algn="l"/>
                <a:tab pos="4399915" algn="l"/>
                <a:tab pos="4691380" algn="l"/>
                <a:tab pos="5499100" algn="l"/>
              </a:tabLst>
            </a:pPr>
            <a:r>
              <a:rPr sz="1400" b="1" spc="-25" dirty="0">
                <a:solidFill>
                  <a:srgbClr val="161D44"/>
                </a:solidFill>
                <a:latin typeface="Roboto Bk"/>
                <a:cs typeface="Roboto Bk"/>
              </a:rPr>
              <a:t>To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	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support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	</a:t>
            </a:r>
            <a:r>
              <a:rPr sz="1400" b="1" spc="-20" dirty="0">
                <a:solidFill>
                  <a:srgbClr val="161D44"/>
                </a:solidFill>
                <a:latin typeface="Roboto Bk"/>
                <a:cs typeface="Roboto Bk"/>
              </a:rPr>
              <a:t>those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	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entities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	</a:t>
            </a:r>
            <a:r>
              <a:rPr sz="1400" b="1" spc="-20" dirty="0">
                <a:solidFill>
                  <a:srgbClr val="161D44"/>
                </a:solidFill>
                <a:latin typeface="Roboto Bk"/>
                <a:cs typeface="Roboto Bk"/>
              </a:rPr>
              <a:t>that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	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are/were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	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exploited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	</a:t>
            </a:r>
            <a:r>
              <a:rPr sz="1400" b="1" spc="-25" dirty="0">
                <a:solidFill>
                  <a:srgbClr val="161D44"/>
                </a:solidFill>
                <a:latin typeface="Roboto Bk"/>
                <a:cs typeface="Roboto Bk"/>
              </a:rPr>
              <a:t>by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	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terrorists,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	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terrorist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organisations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and/or</a:t>
            </a:r>
            <a:r>
              <a:rPr sz="1400" b="1" spc="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30" dirty="0">
                <a:solidFill>
                  <a:srgbClr val="161D44"/>
                </a:solidFill>
                <a:latin typeface="Roboto Bk"/>
                <a:cs typeface="Roboto Bk"/>
              </a:rPr>
              <a:t>money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launderers.</a:t>
            </a:r>
            <a:endParaRPr sz="1400">
              <a:latin typeface="Roboto Bk"/>
              <a:cs typeface="Roboto Bk"/>
            </a:endParaRPr>
          </a:p>
          <a:p>
            <a:pPr marL="314960">
              <a:lnSpc>
                <a:spcPct val="100000"/>
              </a:lnSpc>
              <a:spcBef>
                <a:spcPts val="420"/>
              </a:spcBef>
            </a:pP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To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educate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these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entities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about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such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abuse.</a:t>
            </a:r>
            <a:endParaRPr sz="1400">
              <a:latin typeface="Roboto Bk"/>
              <a:cs typeface="Roboto Bk"/>
            </a:endParaRPr>
          </a:p>
          <a:p>
            <a:pPr marL="314960" marR="3158490" indent="-302895">
              <a:lnSpc>
                <a:spcPct val="125099"/>
              </a:lnSpc>
            </a:pP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In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line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with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legal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obligation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70" dirty="0">
                <a:solidFill>
                  <a:srgbClr val="161D44"/>
                </a:solidFill>
                <a:latin typeface="Roboto Bk"/>
                <a:cs typeface="Roboto Bk"/>
              </a:rPr>
              <a:t>OCVO: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Supports</a:t>
            </a:r>
            <a:r>
              <a:rPr sz="1400" b="1" spc="-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20" dirty="0">
                <a:solidFill>
                  <a:srgbClr val="161D44"/>
                </a:solidFill>
                <a:latin typeface="Roboto Bk"/>
                <a:cs typeface="Roboto Bk"/>
              </a:rPr>
              <a:t>VOs.</a:t>
            </a:r>
            <a:endParaRPr sz="1400">
              <a:latin typeface="Roboto Bk"/>
              <a:cs typeface="Roboto Bk"/>
            </a:endParaRPr>
          </a:p>
          <a:p>
            <a:pPr marL="314960" marR="2266950">
              <a:lnSpc>
                <a:spcPct val="125099"/>
              </a:lnSpc>
            </a:pP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Ensures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supervision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and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monitoring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of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45" dirty="0">
                <a:solidFill>
                  <a:srgbClr val="161D44"/>
                </a:solidFill>
                <a:latin typeface="Roboto Bk"/>
                <a:cs typeface="Roboto Bk"/>
              </a:rPr>
              <a:t>sector.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Provides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effective</a:t>
            </a:r>
            <a:r>
              <a:rPr sz="1400" b="1" spc="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information</a:t>
            </a:r>
            <a:r>
              <a:rPr sz="1400" b="1" spc="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gathering.</a:t>
            </a:r>
            <a:endParaRPr sz="1400">
              <a:latin typeface="Roboto Bk"/>
              <a:cs typeface="Roboto Bk"/>
            </a:endParaRPr>
          </a:p>
          <a:p>
            <a:pPr marL="314960" marR="2927350">
              <a:lnSpc>
                <a:spcPct val="125099"/>
              </a:lnSpc>
            </a:pP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Investigates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where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and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20" dirty="0">
                <a:solidFill>
                  <a:srgbClr val="161D44"/>
                </a:solidFill>
                <a:latin typeface="Roboto Bk"/>
                <a:cs typeface="Roboto Bk"/>
              </a:rPr>
              <a:t>when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70" dirty="0">
                <a:solidFill>
                  <a:srgbClr val="161D44"/>
                </a:solidFill>
                <a:latin typeface="Roboto Bk"/>
                <a:cs typeface="Roboto Bk"/>
              </a:rPr>
              <a:t>necessary.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Ensures</a:t>
            </a:r>
            <a:r>
              <a:rPr sz="1400" b="1" spc="-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information</a:t>
            </a:r>
            <a:r>
              <a:rPr sz="1400" b="1" spc="-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sharing.</a:t>
            </a:r>
            <a:endParaRPr sz="1400">
              <a:latin typeface="Roboto Bk"/>
              <a:cs typeface="Roboto Bk"/>
            </a:endParaRPr>
          </a:p>
          <a:p>
            <a:pPr marL="314960">
              <a:lnSpc>
                <a:spcPct val="100000"/>
              </a:lnSpc>
              <a:spcBef>
                <a:spcPts val="425"/>
              </a:spcBef>
            </a:pP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Organises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continuous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outreach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for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sector.</a:t>
            </a:r>
            <a:endParaRPr sz="1400">
              <a:latin typeface="Roboto Bk"/>
              <a:cs typeface="Roboto Bk"/>
            </a:endParaRPr>
          </a:p>
          <a:p>
            <a:pPr>
              <a:lnSpc>
                <a:spcPct val="100000"/>
              </a:lnSpc>
              <a:spcBef>
                <a:spcPts val="340"/>
              </a:spcBef>
            </a:pPr>
            <a:endParaRPr sz="1400">
              <a:latin typeface="Roboto Bk"/>
              <a:cs typeface="Roboto Bk"/>
            </a:endParaRPr>
          </a:p>
          <a:p>
            <a:pPr marL="12700">
              <a:lnSpc>
                <a:spcPct val="100000"/>
              </a:lnSpc>
            </a:pP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Q:</a:t>
            </a:r>
            <a:r>
              <a:rPr sz="1400" i="1" spc="19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spc="-10" dirty="0">
                <a:solidFill>
                  <a:srgbClr val="161D44"/>
                </a:solidFill>
                <a:latin typeface="Roboto Th"/>
                <a:cs typeface="Roboto Th"/>
              </a:rPr>
              <a:t>HOW</a:t>
            </a:r>
            <a:r>
              <a:rPr sz="1400" i="1" spc="19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DOES</a:t>
            </a:r>
            <a:r>
              <a:rPr sz="1400" i="1" spc="200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THE</a:t>
            </a:r>
            <a:r>
              <a:rPr sz="1400" i="1" spc="19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OCVO</a:t>
            </a:r>
            <a:r>
              <a:rPr sz="1400" i="1" spc="200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CARRY</a:t>
            </a:r>
            <a:r>
              <a:rPr sz="1400" i="1" spc="19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ITS</a:t>
            </a:r>
            <a:r>
              <a:rPr sz="1400" i="1" spc="200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RISK</a:t>
            </a:r>
            <a:r>
              <a:rPr sz="1400" i="1" spc="19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ASSESSMENT</a:t>
            </a:r>
            <a:r>
              <a:rPr sz="1400" i="1" spc="19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ON</a:t>
            </a:r>
            <a:r>
              <a:rPr sz="1400" i="1" spc="200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spc="-20" dirty="0">
                <a:solidFill>
                  <a:srgbClr val="161D44"/>
                </a:solidFill>
                <a:latin typeface="Roboto Th"/>
                <a:cs typeface="Roboto Th"/>
              </a:rPr>
              <a:t>VOS?</a:t>
            </a:r>
            <a:endParaRPr sz="1400">
              <a:latin typeface="Roboto Th"/>
              <a:cs typeface="Roboto Th"/>
            </a:endParaRPr>
          </a:p>
          <a:p>
            <a:pPr marL="12700" marR="5080">
              <a:lnSpc>
                <a:spcPct val="125099"/>
              </a:lnSpc>
              <a:spcBef>
                <a:spcPts val="1420"/>
              </a:spcBef>
            </a:pPr>
            <a:r>
              <a:rPr sz="1400" b="1" spc="-35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50" dirty="0">
                <a:solidFill>
                  <a:srgbClr val="161D44"/>
                </a:solidFill>
                <a:latin typeface="Roboto Bk"/>
                <a:cs typeface="Roboto Bk"/>
              </a:rPr>
              <a:t>risk</a:t>
            </a:r>
            <a:r>
              <a:rPr sz="1400" b="1" spc="4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assessment</a:t>
            </a:r>
            <a:r>
              <a:rPr sz="1400" b="1" spc="4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60" dirty="0">
                <a:solidFill>
                  <a:srgbClr val="161D44"/>
                </a:solidFill>
                <a:latin typeface="Roboto Bk"/>
                <a:cs typeface="Roboto Bk"/>
              </a:rPr>
              <a:t>carried</a:t>
            </a:r>
            <a:r>
              <a:rPr sz="1400" b="1" spc="4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45" dirty="0">
                <a:solidFill>
                  <a:srgbClr val="161D44"/>
                </a:solidFill>
                <a:latin typeface="Roboto Bk"/>
                <a:cs typeface="Roboto Bk"/>
              </a:rPr>
              <a:t>out</a:t>
            </a:r>
            <a:r>
              <a:rPr sz="1400" b="1" spc="4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35" dirty="0">
                <a:solidFill>
                  <a:srgbClr val="161D44"/>
                </a:solidFill>
                <a:latin typeface="Roboto Bk"/>
                <a:cs typeface="Roboto Bk"/>
              </a:rPr>
              <a:t>by</a:t>
            </a:r>
            <a:r>
              <a:rPr sz="1400" b="1" spc="4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45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4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75" dirty="0">
                <a:solidFill>
                  <a:srgbClr val="161D44"/>
                </a:solidFill>
                <a:latin typeface="Roboto Bk"/>
                <a:cs typeface="Roboto Bk"/>
              </a:rPr>
              <a:t>OCVO</a:t>
            </a:r>
            <a:r>
              <a:rPr sz="1400" b="1" spc="4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is</a:t>
            </a:r>
            <a:r>
              <a:rPr sz="1400" b="1" spc="4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60" dirty="0">
                <a:solidFill>
                  <a:srgbClr val="161D44"/>
                </a:solidFill>
                <a:latin typeface="Roboto Bk"/>
                <a:cs typeface="Roboto Bk"/>
              </a:rPr>
              <a:t>based</a:t>
            </a:r>
            <a:r>
              <a:rPr sz="1400" b="1" spc="4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on</a:t>
            </a:r>
            <a:r>
              <a:rPr sz="1400" b="1" spc="4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75" dirty="0">
                <a:solidFill>
                  <a:srgbClr val="161D44"/>
                </a:solidFill>
                <a:latin typeface="Roboto Bk"/>
                <a:cs typeface="Roboto Bk"/>
              </a:rPr>
              <a:t>analysis</a:t>
            </a:r>
            <a:r>
              <a:rPr sz="1400" b="1" spc="4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of</a:t>
            </a:r>
            <a:r>
              <a:rPr sz="1400" b="1" spc="4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50" dirty="0">
                <a:solidFill>
                  <a:srgbClr val="161D44"/>
                </a:solidFill>
                <a:latin typeface="Roboto Bk"/>
                <a:cs typeface="Roboto Bk"/>
              </a:rPr>
              <a:t>each</a:t>
            </a:r>
            <a:r>
              <a:rPr sz="1400" b="1" spc="4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VO</a:t>
            </a:r>
            <a:r>
              <a:rPr sz="1400" b="1" spc="4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25" dirty="0">
                <a:solidFill>
                  <a:srgbClr val="161D44"/>
                </a:solidFill>
                <a:latin typeface="Roboto Bk"/>
                <a:cs typeface="Roboto Bk"/>
              </a:rPr>
              <a:t>at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enrolment</a:t>
            </a:r>
            <a:r>
              <a:rPr sz="1400" b="1" spc="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and</a:t>
            </a:r>
            <a:r>
              <a:rPr sz="1400" b="1" spc="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activity</a:t>
            </a:r>
            <a:r>
              <a:rPr sz="1400" b="1" spc="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phase</a:t>
            </a:r>
            <a:r>
              <a:rPr sz="1400" b="1" spc="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with</a:t>
            </a:r>
            <a:r>
              <a:rPr sz="1400" b="1" spc="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following</a:t>
            </a:r>
            <a:r>
              <a:rPr sz="1400" b="1" spc="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criteria:</a:t>
            </a:r>
            <a:endParaRPr sz="1400">
              <a:latin typeface="Roboto Bk"/>
              <a:cs typeface="Roboto Bk"/>
            </a:endParaRPr>
          </a:p>
          <a:p>
            <a:pPr marL="314960" marR="4161154">
              <a:lnSpc>
                <a:spcPct val="125099"/>
              </a:lnSpc>
            </a:pP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annual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income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activities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it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60" dirty="0">
                <a:solidFill>
                  <a:srgbClr val="161D44"/>
                </a:solidFill>
                <a:latin typeface="Roboto Bk"/>
                <a:cs typeface="Roboto Bk"/>
              </a:rPr>
              <a:t>carries</a:t>
            </a:r>
            <a:endParaRPr sz="1400">
              <a:latin typeface="Roboto Bk"/>
              <a:cs typeface="Roboto Bk"/>
            </a:endParaRPr>
          </a:p>
          <a:p>
            <a:pPr marL="314960">
              <a:lnSpc>
                <a:spcPct val="100000"/>
              </a:lnSpc>
              <a:spcBef>
                <a:spcPts val="425"/>
              </a:spcBef>
            </a:pP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jurisdictions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within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which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it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operates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and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has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partners</a:t>
            </a:r>
            <a:endParaRPr sz="1400">
              <a:latin typeface="Roboto Bk"/>
              <a:cs typeface="Roboto Bk"/>
            </a:endParaRPr>
          </a:p>
          <a:p>
            <a:pPr marL="12700" marR="6350">
              <a:lnSpc>
                <a:spcPct val="125099"/>
              </a:lnSpc>
            </a:pPr>
            <a:r>
              <a:rPr sz="1400" b="1" spc="-50" dirty="0">
                <a:solidFill>
                  <a:srgbClr val="161D44"/>
                </a:solidFill>
                <a:latin typeface="Roboto Bk"/>
                <a:cs typeface="Roboto Bk"/>
              </a:rPr>
              <a:t>Based</a:t>
            </a:r>
            <a:r>
              <a:rPr sz="1400" b="1" spc="18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on</a:t>
            </a:r>
            <a:r>
              <a:rPr sz="1400" b="1" spc="18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55" dirty="0">
                <a:solidFill>
                  <a:srgbClr val="161D44"/>
                </a:solidFill>
                <a:latin typeface="Roboto Bk"/>
                <a:cs typeface="Roboto Bk"/>
              </a:rPr>
              <a:t>these</a:t>
            </a:r>
            <a:r>
              <a:rPr sz="1400" b="1" spc="18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55" dirty="0">
                <a:solidFill>
                  <a:srgbClr val="161D44"/>
                </a:solidFill>
                <a:latin typeface="Roboto Bk"/>
                <a:cs typeface="Roboto Bk"/>
              </a:rPr>
              <a:t>criteria</a:t>
            </a:r>
            <a:r>
              <a:rPr sz="1400" b="1" spc="18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25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18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55" dirty="0">
                <a:solidFill>
                  <a:srgbClr val="161D44"/>
                </a:solidFill>
                <a:latin typeface="Roboto Bk"/>
                <a:cs typeface="Roboto Bk"/>
              </a:rPr>
              <a:t>Risk</a:t>
            </a:r>
            <a:r>
              <a:rPr sz="1400" b="1" spc="18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Assessment</a:t>
            </a:r>
            <a:r>
              <a:rPr sz="1400" b="1" spc="18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65" dirty="0">
                <a:solidFill>
                  <a:srgbClr val="161D44"/>
                </a:solidFill>
                <a:latin typeface="Roboto Bk"/>
                <a:cs typeface="Roboto Bk"/>
              </a:rPr>
              <a:t>Matrix</a:t>
            </a:r>
            <a:r>
              <a:rPr sz="1400" b="1" spc="18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75" dirty="0">
                <a:solidFill>
                  <a:srgbClr val="161D44"/>
                </a:solidFill>
                <a:latin typeface="Roboto Bk"/>
                <a:cs typeface="Roboto Bk"/>
              </a:rPr>
              <a:t>positioning</a:t>
            </a:r>
            <a:r>
              <a:rPr sz="1400" b="1" spc="18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is</a:t>
            </a:r>
            <a:r>
              <a:rPr sz="1400" b="1" spc="18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65" dirty="0">
                <a:solidFill>
                  <a:srgbClr val="161D44"/>
                </a:solidFill>
                <a:latin typeface="Roboto Bk"/>
                <a:cs typeface="Roboto Bk"/>
              </a:rPr>
              <a:t>assigned</a:t>
            </a:r>
            <a:r>
              <a:rPr sz="1400" b="1" spc="18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25" dirty="0">
                <a:solidFill>
                  <a:srgbClr val="161D44"/>
                </a:solidFill>
                <a:latin typeface="Roboto Bk"/>
                <a:cs typeface="Roboto Bk"/>
              </a:rPr>
              <a:t>as 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follows:</a:t>
            </a:r>
            <a:endParaRPr sz="1400">
              <a:latin typeface="Roboto Bk"/>
              <a:cs typeface="Roboto Bk"/>
            </a:endParaRPr>
          </a:p>
          <a:p>
            <a:pPr marL="314960" marR="4740275">
              <a:lnSpc>
                <a:spcPct val="125099"/>
              </a:lnSpc>
            </a:pP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Very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4" dirty="0">
                <a:solidFill>
                  <a:srgbClr val="161D44"/>
                </a:solidFill>
                <a:latin typeface="Roboto Bk"/>
                <a:cs typeface="Roboto Bk"/>
              </a:rPr>
              <a:t>High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Risk </a:t>
            </a:r>
            <a:r>
              <a:rPr sz="1400" b="1" spc="-114" dirty="0">
                <a:solidFill>
                  <a:srgbClr val="161D44"/>
                </a:solidFill>
                <a:latin typeface="Roboto Bk"/>
                <a:cs typeface="Roboto Bk"/>
              </a:rPr>
              <a:t>High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20" dirty="0">
                <a:solidFill>
                  <a:srgbClr val="161D44"/>
                </a:solidFill>
                <a:latin typeface="Roboto Bk"/>
                <a:cs typeface="Roboto Bk"/>
              </a:rPr>
              <a:t>Risk </a:t>
            </a:r>
            <a:r>
              <a:rPr sz="1400" b="1" spc="-130" dirty="0">
                <a:solidFill>
                  <a:srgbClr val="161D44"/>
                </a:solidFill>
                <a:latin typeface="Roboto Bk"/>
                <a:cs typeface="Roboto Bk"/>
              </a:rPr>
              <a:t>Medium</a:t>
            </a:r>
            <a:r>
              <a:rPr sz="1400" b="1" spc="2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20" dirty="0">
                <a:solidFill>
                  <a:srgbClr val="161D44"/>
                </a:solidFill>
                <a:latin typeface="Roboto Bk"/>
                <a:cs typeface="Roboto Bk"/>
              </a:rPr>
              <a:t>Risk </a:t>
            </a:r>
            <a:r>
              <a:rPr sz="1400" b="1" spc="-120" dirty="0">
                <a:solidFill>
                  <a:srgbClr val="161D44"/>
                </a:solidFill>
                <a:latin typeface="Roboto Bk"/>
                <a:cs typeface="Roboto Bk"/>
              </a:rPr>
              <a:t>Low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20" dirty="0">
                <a:solidFill>
                  <a:srgbClr val="161D44"/>
                </a:solidFill>
                <a:latin typeface="Roboto Bk"/>
                <a:cs typeface="Roboto Bk"/>
              </a:rPr>
              <a:t>Risk</a:t>
            </a:r>
            <a:endParaRPr sz="1400">
              <a:latin typeface="Roboto Bk"/>
              <a:cs typeface="Roboto Bk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9999" y="1496315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4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89999" y="1763239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5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89999" y="6928637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4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89999" y="7462484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4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89999" y="7729408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4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89999" y="3001840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5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89999" y="4069535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5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89999" y="4603383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5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90386" y="8995633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4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90386" y="9529481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4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743934" y="673888"/>
            <a:ext cx="6077585" cy="92475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442085">
              <a:lnSpc>
                <a:spcPct val="125099"/>
              </a:lnSpc>
              <a:spcBef>
                <a:spcPts val="100"/>
              </a:spcBef>
            </a:pP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Q:</a:t>
            </a:r>
            <a:r>
              <a:rPr sz="1400" i="1" spc="210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WHAT</a:t>
            </a:r>
            <a:r>
              <a:rPr sz="1400" i="1" spc="21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ARE</a:t>
            </a:r>
            <a:r>
              <a:rPr sz="1400" i="1" spc="21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THE</a:t>
            </a:r>
            <a:r>
              <a:rPr sz="1400" i="1" spc="21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TYPES</a:t>
            </a:r>
            <a:r>
              <a:rPr sz="1400" i="1" spc="21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OF</a:t>
            </a:r>
            <a:r>
              <a:rPr sz="1400" i="1" spc="21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ABUSE</a:t>
            </a:r>
            <a:r>
              <a:rPr sz="1400" i="1" spc="21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THAT</a:t>
            </a:r>
            <a:r>
              <a:rPr sz="1400" i="1" spc="210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spc="-10" dirty="0">
                <a:solidFill>
                  <a:srgbClr val="161D44"/>
                </a:solidFill>
                <a:latin typeface="Roboto Th"/>
                <a:cs typeface="Roboto Th"/>
              </a:rPr>
              <a:t>VOLUNTARY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ORGANISATIONS</a:t>
            </a:r>
            <a:r>
              <a:rPr sz="1400" i="1" spc="330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MIGHT</a:t>
            </a:r>
            <a:r>
              <a:rPr sz="1400" i="1" spc="330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spc="-20" dirty="0">
                <a:solidFill>
                  <a:srgbClr val="161D44"/>
                </a:solidFill>
                <a:latin typeface="Roboto Th"/>
                <a:cs typeface="Roboto Th"/>
              </a:rPr>
              <a:t>FACE?</a:t>
            </a:r>
            <a:endParaRPr sz="1400">
              <a:latin typeface="Roboto Th"/>
              <a:cs typeface="Roboto Th"/>
            </a:endParaRPr>
          </a:p>
          <a:p>
            <a:pPr marL="314960" marR="4164329">
              <a:lnSpc>
                <a:spcPct val="125099"/>
              </a:lnSpc>
              <a:spcBef>
                <a:spcPts val="950"/>
              </a:spcBef>
            </a:pPr>
            <a:r>
              <a:rPr sz="1400" b="1" spc="-130" dirty="0">
                <a:solidFill>
                  <a:srgbClr val="161D44"/>
                </a:solidFill>
                <a:latin typeface="Roboto Bk"/>
                <a:cs typeface="Roboto Bk"/>
              </a:rPr>
              <a:t>Money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Laundering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Financing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of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Terrorism</a:t>
            </a:r>
            <a:endParaRPr sz="1400">
              <a:latin typeface="Roboto Bk"/>
              <a:cs typeface="Roboto Bk"/>
            </a:endParaRPr>
          </a:p>
          <a:p>
            <a:pPr marL="12700" marR="930275">
              <a:lnSpc>
                <a:spcPct val="125099"/>
              </a:lnSpc>
              <a:spcBef>
                <a:spcPts val="1660"/>
              </a:spcBef>
            </a:pP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Q:</a:t>
            </a:r>
            <a:r>
              <a:rPr sz="1400" i="1" spc="210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spc="-10" dirty="0">
                <a:solidFill>
                  <a:srgbClr val="161D44"/>
                </a:solidFill>
                <a:latin typeface="Roboto Th"/>
                <a:cs typeface="Roboto Th"/>
              </a:rPr>
              <a:t>HOW</a:t>
            </a:r>
            <a:r>
              <a:rPr sz="1400" i="1" spc="21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ARE</a:t>
            </a:r>
            <a:r>
              <a:rPr sz="1400" i="1" spc="210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VOLUNTARY</a:t>
            </a:r>
            <a:r>
              <a:rPr sz="1400" i="1" spc="21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ORGANISATIONS</a:t>
            </a:r>
            <a:r>
              <a:rPr sz="1400" i="1" spc="21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USED</a:t>
            </a:r>
            <a:r>
              <a:rPr sz="1400" i="1" spc="210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FOR</a:t>
            </a:r>
            <a:r>
              <a:rPr sz="1400" i="1" spc="21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spc="-10" dirty="0">
                <a:solidFill>
                  <a:srgbClr val="161D44"/>
                </a:solidFill>
                <a:latin typeface="Roboto Th"/>
                <a:cs typeface="Roboto Th"/>
              </a:rPr>
              <a:t>MONEY LAUNDERING?</a:t>
            </a:r>
            <a:endParaRPr sz="1400">
              <a:latin typeface="Roboto Th"/>
              <a:cs typeface="Roboto Th"/>
            </a:endParaRPr>
          </a:p>
          <a:p>
            <a:pPr>
              <a:lnSpc>
                <a:spcPct val="100000"/>
              </a:lnSpc>
              <a:spcBef>
                <a:spcPts val="105"/>
              </a:spcBef>
            </a:pPr>
            <a:endParaRPr sz="1400">
              <a:latin typeface="Roboto Th"/>
              <a:cs typeface="Roboto Th"/>
            </a:endParaRPr>
          </a:p>
          <a:p>
            <a:pPr marL="314960" marR="5715" algn="just">
              <a:lnSpc>
                <a:spcPct val="125099"/>
              </a:lnSpc>
            </a:pPr>
            <a:r>
              <a:rPr sz="1400" b="1" dirty="0">
                <a:solidFill>
                  <a:srgbClr val="161D44"/>
                </a:solidFill>
                <a:latin typeface="Roboto Cn"/>
                <a:cs typeface="Roboto Cn"/>
              </a:rPr>
              <a:t>Loans</a:t>
            </a:r>
            <a:r>
              <a:rPr sz="1400" b="1" spc="20" dirty="0">
                <a:solidFill>
                  <a:srgbClr val="161D44"/>
                </a:solidFill>
                <a:latin typeface="Roboto Cn"/>
                <a:cs typeface="Roboto Cn"/>
              </a:rPr>
              <a:t> </a:t>
            </a:r>
            <a:r>
              <a:rPr sz="1400" b="1" spc="-260" dirty="0">
                <a:solidFill>
                  <a:srgbClr val="161D44"/>
                </a:solidFill>
                <a:latin typeface="Roboto Bk"/>
                <a:cs typeface="Roboto Bk"/>
              </a:rPr>
              <a:t>-</a:t>
            </a:r>
            <a:r>
              <a:rPr sz="1400" b="1" spc="-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Donors</a:t>
            </a:r>
            <a:r>
              <a:rPr sz="1400" b="1" spc="-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can</a:t>
            </a:r>
            <a:r>
              <a:rPr sz="1400" b="1" spc="-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20" dirty="0">
                <a:solidFill>
                  <a:srgbClr val="161D44"/>
                </a:solidFill>
                <a:latin typeface="Roboto Bk"/>
                <a:cs typeface="Roboto Bk"/>
              </a:rPr>
              <a:t>make</a:t>
            </a:r>
            <a:r>
              <a:rPr sz="1400" b="1" spc="-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loans</a:t>
            </a:r>
            <a:r>
              <a:rPr sz="1400" b="1" spc="-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to</a:t>
            </a:r>
            <a:r>
              <a:rPr sz="1400" b="1" spc="-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VOs</a:t>
            </a:r>
            <a:r>
              <a:rPr sz="1400" b="1" spc="-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as</a:t>
            </a:r>
            <a:r>
              <a:rPr sz="1400" b="1" spc="-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75" dirty="0">
                <a:solidFill>
                  <a:srgbClr val="161D44"/>
                </a:solidFill>
                <a:latin typeface="Roboto Bk"/>
                <a:cs typeface="Roboto Bk"/>
              </a:rPr>
              <a:t>a</a:t>
            </a:r>
            <a:r>
              <a:rPr sz="1400" b="1" spc="-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means</a:t>
            </a:r>
            <a:r>
              <a:rPr sz="1400" b="1" spc="-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of</a:t>
            </a:r>
            <a:r>
              <a:rPr sz="1400" b="1" spc="-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laundering</a:t>
            </a:r>
            <a:r>
              <a:rPr sz="1400" b="1" spc="-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25" dirty="0">
                <a:solidFill>
                  <a:srgbClr val="161D44"/>
                </a:solidFill>
                <a:latin typeface="Roboto Bk"/>
                <a:cs typeface="Roboto Bk"/>
              </a:rPr>
              <a:t>money</a:t>
            </a:r>
            <a:r>
              <a:rPr sz="1400" b="1" spc="-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through</a:t>
            </a:r>
            <a:r>
              <a:rPr sz="1400" b="1" spc="-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75" dirty="0">
                <a:solidFill>
                  <a:srgbClr val="161D44"/>
                </a:solidFill>
                <a:latin typeface="Roboto Bk"/>
                <a:cs typeface="Roboto Bk"/>
              </a:rPr>
              <a:t>a</a:t>
            </a:r>
            <a:r>
              <a:rPr sz="1400" b="1" spc="-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20" dirty="0">
                <a:solidFill>
                  <a:srgbClr val="161D44"/>
                </a:solidFill>
                <a:latin typeface="Roboto Bk"/>
                <a:cs typeface="Roboto Bk"/>
              </a:rPr>
              <a:t>VO</a:t>
            </a:r>
            <a:r>
              <a:rPr sz="1400" b="1" spc="1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or</a:t>
            </a:r>
            <a:r>
              <a:rPr sz="1400" b="1" spc="1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4" dirty="0">
                <a:solidFill>
                  <a:srgbClr val="161D44"/>
                </a:solidFill>
                <a:latin typeface="Roboto Bk"/>
                <a:cs typeface="Roboto Bk"/>
              </a:rPr>
              <a:t>they</a:t>
            </a:r>
            <a:r>
              <a:rPr sz="1400" b="1" spc="1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can</a:t>
            </a:r>
            <a:r>
              <a:rPr sz="1400" b="1" spc="1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20" dirty="0">
                <a:solidFill>
                  <a:srgbClr val="161D44"/>
                </a:solidFill>
                <a:latin typeface="Roboto Bk"/>
                <a:cs typeface="Roboto Bk"/>
              </a:rPr>
              <a:t>make</a:t>
            </a:r>
            <a:r>
              <a:rPr sz="1400" b="1" spc="1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donations</a:t>
            </a:r>
            <a:r>
              <a:rPr sz="1400" b="1" spc="1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with</a:t>
            </a:r>
            <a:r>
              <a:rPr sz="1400" b="1" spc="1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specific</a:t>
            </a:r>
            <a:r>
              <a:rPr sz="1400" b="1" spc="1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restrictions</a:t>
            </a:r>
            <a:r>
              <a:rPr sz="1400" b="1" spc="1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as</a:t>
            </a:r>
            <a:r>
              <a:rPr sz="1400" b="1" spc="1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to</a:t>
            </a:r>
            <a:r>
              <a:rPr sz="1400" b="1" spc="1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which</a:t>
            </a:r>
            <a:r>
              <a:rPr sz="1400" b="1" spc="1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partner</a:t>
            </a:r>
            <a:r>
              <a:rPr sz="1400" b="1" spc="1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or</a:t>
            </a:r>
            <a:r>
              <a:rPr sz="1400" b="1" spc="-5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project</a:t>
            </a:r>
            <a:r>
              <a:rPr sz="1400" b="1" spc="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is</a:t>
            </a:r>
            <a:r>
              <a:rPr sz="1400" b="1" spc="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to</a:t>
            </a:r>
            <a:r>
              <a:rPr sz="1400" b="1" spc="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be</a:t>
            </a:r>
            <a:r>
              <a:rPr sz="1400" b="1" spc="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funded</a:t>
            </a:r>
            <a:r>
              <a:rPr sz="1400" b="1" spc="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as</a:t>
            </a:r>
            <a:r>
              <a:rPr sz="1400" b="1" spc="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75" dirty="0">
                <a:solidFill>
                  <a:srgbClr val="161D44"/>
                </a:solidFill>
                <a:latin typeface="Roboto Bk"/>
                <a:cs typeface="Roboto Bk"/>
              </a:rPr>
              <a:t>a</a:t>
            </a:r>
            <a:r>
              <a:rPr sz="1400" b="1" spc="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means</a:t>
            </a:r>
            <a:r>
              <a:rPr sz="1400" b="1" spc="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of</a:t>
            </a:r>
            <a:r>
              <a:rPr sz="1400" b="1" spc="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transferring</a:t>
            </a:r>
            <a:r>
              <a:rPr sz="1400" b="1" spc="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funds</a:t>
            </a:r>
            <a:r>
              <a:rPr sz="1400" b="1" spc="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overseas</a:t>
            </a:r>
            <a:r>
              <a:rPr sz="1400" b="1" spc="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and</a:t>
            </a:r>
            <a:r>
              <a:rPr sz="1400" b="1" spc="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disguising</a:t>
            </a:r>
            <a:r>
              <a:rPr sz="1400" b="1" spc="-5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origin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of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funds.</a:t>
            </a:r>
            <a:endParaRPr sz="1400">
              <a:latin typeface="Roboto Bk"/>
              <a:cs typeface="Roboto Bk"/>
            </a:endParaRPr>
          </a:p>
          <a:p>
            <a:pPr marL="314960" marR="10795" algn="just">
              <a:lnSpc>
                <a:spcPct val="125099"/>
              </a:lnSpc>
            </a:pPr>
            <a:r>
              <a:rPr sz="1400" b="1" dirty="0">
                <a:solidFill>
                  <a:srgbClr val="161D44"/>
                </a:solidFill>
                <a:latin typeface="Roboto Cn"/>
                <a:cs typeface="Roboto Cn"/>
              </a:rPr>
              <a:t>Anonymous</a:t>
            </a:r>
            <a:r>
              <a:rPr sz="1400" b="1" spc="160" dirty="0">
                <a:solidFill>
                  <a:srgbClr val="161D44"/>
                </a:solidFill>
                <a:latin typeface="Roboto Cn"/>
                <a:cs typeface="Roboto Cn"/>
              </a:rPr>
              <a:t> </a:t>
            </a:r>
            <a:r>
              <a:rPr sz="1400" b="1" spc="5" dirty="0">
                <a:solidFill>
                  <a:srgbClr val="161D44"/>
                </a:solidFill>
                <a:latin typeface="Roboto Cn"/>
                <a:cs typeface="Roboto Cn"/>
              </a:rPr>
              <a:t>Cash</a:t>
            </a:r>
            <a:r>
              <a:rPr sz="1400" b="1" spc="160" dirty="0">
                <a:solidFill>
                  <a:srgbClr val="161D44"/>
                </a:solidFill>
                <a:latin typeface="Roboto Cn"/>
                <a:cs typeface="Roboto Cn"/>
              </a:rPr>
              <a:t> </a:t>
            </a:r>
            <a:r>
              <a:rPr sz="1400" b="1" spc="-5" dirty="0">
                <a:solidFill>
                  <a:srgbClr val="161D44"/>
                </a:solidFill>
                <a:latin typeface="Roboto Cn"/>
                <a:cs typeface="Roboto Cn"/>
              </a:rPr>
              <a:t>Donations</a:t>
            </a:r>
            <a:r>
              <a:rPr sz="1400" b="1" spc="170" dirty="0">
                <a:solidFill>
                  <a:srgbClr val="161D44"/>
                </a:solidFill>
                <a:latin typeface="Roboto Cn"/>
                <a:cs typeface="Roboto Cn"/>
              </a:rPr>
              <a:t> </a:t>
            </a:r>
            <a:r>
              <a:rPr sz="1400" b="1" spc="-260" dirty="0">
                <a:solidFill>
                  <a:srgbClr val="161D44"/>
                </a:solidFill>
                <a:latin typeface="Roboto Bk"/>
                <a:cs typeface="Roboto Bk"/>
              </a:rPr>
              <a:t>-</a:t>
            </a:r>
            <a:r>
              <a:rPr sz="1400" b="1" spc="1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4" dirty="0">
                <a:solidFill>
                  <a:srgbClr val="161D44"/>
                </a:solidFill>
                <a:latin typeface="Roboto Bk"/>
                <a:cs typeface="Roboto Bk"/>
              </a:rPr>
              <a:t>Anonymous</a:t>
            </a:r>
            <a:r>
              <a:rPr sz="1400" b="1" spc="1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cash</a:t>
            </a:r>
            <a:r>
              <a:rPr sz="1400" b="1" spc="1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donations</a:t>
            </a:r>
            <a:r>
              <a:rPr sz="1400" b="1" spc="1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or</a:t>
            </a:r>
            <a:r>
              <a:rPr sz="1400" b="1" spc="1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donations</a:t>
            </a:r>
            <a:r>
              <a:rPr sz="1400" b="1" spc="1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through</a:t>
            </a:r>
            <a:r>
              <a:rPr sz="1400" b="1" spc="-5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suspect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third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parties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30" dirty="0">
                <a:solidFill>
                  <a:srgbClr val="161D44"/>
                </a:solidFill>
                <a:latin typeface="Roboto Bk"/>
                <a:cs typeface="Roboto Bk"/>
              </a:rPr>
              <a:t>may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be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75" dirty="0">
                <a:solidFill>
                  <a:srgbClr val="161D44"/>
                </a:solidFill>
                <a:latin typeface="Roboto Bk"/>
                <a:cs typeface="Roboto Bk"/>
              </a:rPr>
              <a:t>a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means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of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disposing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of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proceeds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of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crime.</a:t>
            </a:r>
            <a:endParaRPr sz="1400">
              <a:latin typeface="Roboto Bk"/>
              <a:cs typeface="Roboto Bk"/>
            </a:endParaRPr>
          </a:p>
          <a:p>
            <a:pPr marL="314960" marR="6350" algn="just">
              <a:lnSpc>
                <a:spcPct val="125099"/>
              </a:lnSpc>
            </a:pPr>
            <a:r>
              <a:rPr sz="1400" b="1" spc="20" dirty="0">
                <a:solidFill>
                  <a:srgbClr val="161D44"/>
                </a:solidFill>
                <a:latin typeface="Roboto Cn"/>
                <a:cs typeface="Roboto Cn"/>
              </a:rPr>
              <a:t>Tax</a:t>
            </a:r>
            <a:r>
              <a:rPr sz="1400" b="1" spc="10" dirty="0">
                <a:solidFill>
                  <a:srgbClr val="161D44"/>
                </a:solidFill>
                <a:latin typeface="Roboto Cn"/>
                <a:cs typeface="Roboto Cn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Cn"/>
                <a:cs typeface="Roboto Cn"/>
              </a:rPr>
              <a:t>Avoidance/Evasion</a:t>
            </a:r>
            <a:r>
              <a:rPr sz="1400" b="1" spc="20" dirty="0">
                <a:solidFill>
                  <a:srgbClr val="161D44"/>
                </a:solidFill>
                <a:latin typeface="Roboto Cn"/>
                <a:cs typeface="Roboto Cn"/>
              </a:rPr>
              <a:t> </a:t>
            </a:r>
            <a:r>
              <a:rPr sz="1400" b="1" spc="-260" dirty="0">
                <a:solidFill>
                  <a:srgbClr val="161D44"/>
                </a:solidFill>
                <a:latin typeface="Roboto Bk"/>
                <a:cs typeface="Roboto Bk"/>
              </a:rPr>
              <a:t>-</a:t>
            </a:r>
            <a:r>
              <a:rPr sz="1400" b="1" spc="-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Donors</a:t>
            </a:r>
            <a:r>
              <a:rPr sz="1400" b="1" spc="-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30" dirty="0">
                <a:solidFill>
                  <a:srgbClr val="161D44"/>
                </a:solidFill>
                <a:latin typeface="Roboto Bk"/>
                <a:cs typeface="Roboto Bk"/>
              </a:rPr>
              <a:t>may</a:t>
            </a:r>
            <a:r>
              <a:rPr sz="1400" b="1" spc="-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seek</a:t>
            </a:r>
            <a:r>
              <a:rPr sz="1400" b="1" spc="-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tax</a:t>
            </a:r>
            <a:r>
              <a:rPr sz="1400" b="1" spc="-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relief</a:t>
            </a:r>
            <a:r>
              <a:rPr sz="1400" b="1" spc="-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on</a:t>
            </a:r>
            <a:r>
              <a:rPr sz="1400" b="1" spc="-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their</a:t>
            </a:r>
            <a:r>
              <a:rPr sz="1400" b="1" spc="-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donation</a:t>
            </a:r>
            <a:r>
              <a:rPr sz="1400" b="1" spc="-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while</a:t>
            </a:r>
            <a:r>
              <a:rPr sz="1400" b="1" spc="-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at</a:t>
            </a:r>
            <a:r>
              <a:rPr sz="1400" b="1" spc="-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-4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same</a:t>
            </a:r>
            <a:r>
              <a:rPr sz="1400" b="1" spc="9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time</a:t>
            </a:r>
            <a:r>
              <a:rPr sz="1400" b="1" spc="9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seeking</a:t>
            </a:r>
            <a:r>
              <a:rPr sz="1400" b="1" spc="9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private</a:t>
            </a:r>
            <a:r>
              <a:rPr sz="1400" b="1" spc="9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benefit</a:t>
            </a:r>
            <a:r>
              <a:rPr sz="1400" b="1" spc="9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as</a:t>
            </a:r>
            <a:r>
              <a:rPr sz="1400" b="1" spc="9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75" dirty="0">
                <a:solidFill>
                  <a:srgbClr val="161D44"/>
                </a:solidFill>
                <a:latin typeface="Roboto Bk"/>
                <a:cs typeface="Roboto Bk"/>
              </a:rPr>
              <a:t>a</a:t>
            </a:r>
            <a:r>
              <a:rPr sz="1400" b="1" spc="9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result</a:t>
            </a:r>
            <a:r>
              <a:rPr sz="1400" b="1" spc="9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of</a:t>
            </a:r>
            <a:r>
              <a:rPr sz="1400" b="1" spc="9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their</a:t>
            </a:r>
            <a:r>
              <a:rPr sz="1400" b="1" spc="9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donation</a:t>
            </a:r>
            <a:r>
              <a:rPr sz="1400" b="1" spc="9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or</a:t>
            </a:r>
            <a:r>
              <a:rPr sz="1400" b="1" spc="9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insist</a:t>
            </a:r>
            <a:r>
              <a:rPr sz="1400" b="1" spc="9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that</a:t>
            </a:r>
            <a:r>
              <a:rPr sz="1400" b="1" spc="9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-4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20" dirty="0">
                <a:solidFill>
                  <a:srgbClr val="161D44"/>
                </a:solidFill>
                <a:latin typeface="Roboto Bk"/>
                <a:cs typeface="Roboto Bk"/>
              </a:rPr>
              <a:t>VO</a:t>
            </a:r>
            <a:r>
              <a:rPr sz="1400" b="1" spc="45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purchase</a:t>
            </a:r>
            <a:r>
              <a:rPr sz="1400" b="1" spc="45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services</a:t>
            </a:r>
            <a:r>
              <a:rPr sz="1400" b="1" spc="45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from</a:t>
            </a:r>
            <a:r>
              <a:rPr sz="1400" b="1" spc="45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an</a:t>
            </a:r>
            <a:r>
              <a:rPr sz="1400" b="1" spc="45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associated</a:t>
            </a:r>
            <a:r>
              <a:rPr sz="1400" b="1" spc="45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4" dirty="0">
                <a:solidFill>
                  <a:srgbClr val="161D44"/>
                </a:solidFill>
                <a:latin typeface="Roboto Bk"/>
                <a:cs typeface="Roboto Bk"/>
              </a:rPr>
              <a:t>company</a:t>
            </a:r>
            <a:r>
              <a:rPr sz="1400" b="1" spc="45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as</a:t>
            </a:r>
            <a:r>
              <a:rPr sz="1400" b="1" spc="45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75" dirty="0">
                <a:solidFill>
                  <a:srgbClr val="161D44"/>
                </a:solidFill>
                <a:latin typeface="Roboto Bk"/>
                <a:cs typeface="Roboto Bk"/>
              </a:rPr>
              <a:t>a</a:t>
            </a:r>
            <a:r>
              <a:rPr sz="1400" b="1" spc="45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condition</a:t>
            </a:r>
            <a:r>
              <a:rPr sz="1400" b="1" spc="45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of</a:t>
            </a:r>
            <a:r>
              <a:rPr sz="1400" b="1" spc="45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-4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donation,</a:t>
            </a:r>
            <a:r>
              <a:rPr sz="1400" b="1" spc="15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thereby</a:t>
            </a:r>
            <a:r>
              <a:rPr sz="1400" b="1" spc="15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obtaining</a:t>
            </a:r>
            <a:r>
              <a:rPr sz="1400" b="1" spc="15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tax</a:t>
            </a:r>
            <a:r>
              <a:rPr sz="1400" b="1" spc="15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relief</a:t>
            </a:r>
            <a:r>
              <a:rPr sz="1400" b="1" spc="15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on</a:t>
            </a:r>
            <a:r>
              <a:rPr sz="1400" b="1" spc="15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15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donation</a:t>
            </a:r>
            <a:r>
              <a:rPr sz="1400" b="1" spc="15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and</a:t>
            </a:r>
            <a:r>
              <a:rPr sz="1400" b="1" spc="15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securing</a:t>
            </a:r>
            <a:r>
              <a:rPr sz="1400" b="1" spc="15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business</a:t>
            </a:r>
            <a:r>
              <a:rPr sz="1400" b="1" spc="15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at</a:t>
            </a:r>
            <a:r>
              <a:rPr sz="1400" b="1" spc="-6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same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time.</a:t>
            </a:r>
            <a:endParaRPr sz="1400">
              <a:latin typeface="Roboto Bk"/>
              <a:cs typeface="Roboto Bk"/>
            </a:endParaRPr>
          </a:p>
          <a:p>
            <a:pPr>
              <a:lnSpc>
                <a:spcPct val="100000"/>
              </a:lnSpc>
              <a:spcBef>
                <a:spcPts val="130"/>
              </a:spcBef>
            </a:pPr>
            <a:endParaRPr sz="1400">
              <a:latin typeface="Roboto Bk"/>
              <a:cs typeface="Roboto Bk"/>
            </a:endParaRPr>
          </a:p>
          <a:p>
            <a:pPr marL="12700" marR="338455">
              <a:lnSpc>
                <a:spcPct val="125099"/>
              </a:lnSpc>
            </a:pP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Q:</a:t>
            </a:r>
            <a:r>
              <a:rPr sz="1400" i="1" spc="27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spc="-10" dirty="0">
                <a:solidFill>
                  <a:srgbClr val="161D44"/>
                </a:solidFill>
                <a:latin typeface="Roboto Th"/>
                <a:cs typeface="Roboto Th"/>
              </a:rPr>
              <a:t>HOW</a:t>
            </a:r>
            <a:r>
              <a:rPr sz="1400" i="1" spc="27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CAN</a:t>
            </a:r>
            <a:r>
              <a:rPr sz="1400" i="1" spc="27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VOLUNTARY</a:t>
            </a:r>
            <a:r>
              <a:rPr sz="1400" i="1" spc="27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ORGANISATIONS</a:t>
            </a:r>
            <a:r>
              <a:rPr sz="1400" i="1" spc="27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MITIGATE</a:t>
            </a:r>
            <a:r>
              <a:rPr sz="1400" i="1" spc="280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THE</a:t>
            </a:r>
            <a:r>
              <a:rPr sz="1400" i="1" spc="27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RISKS</a:t>
            </a:r>
            <a:r>
              <a:rPr sz="1400" i="1" spc="27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spc="-25" dirty="0">
                <a:solidFill>
                  <a:srgbClr val="161D44"/>
                </a:solidFill>
                <a:latin typeface="Roboto Th"/>
                <a:cs typeface="Roboto Th"/>
              </a:rPr>
              <a:t>OF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MONEY</a:t>
            </a:r>
            <a:r>
              <a:rPr sz="1400" i="1" spc="14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spc="-10" dirty="0">
                <a:solidFill>
                  <a:srgbClr val="161D44"/>
                </a:solidFill>
                <a:latin typeface="Roboto Th"/>
                <a:cs typeface="Roboto Th"/>
              </a:rPr>
              <a:t>LAUNDERING?</a:t>
            </a:r>
            <a:endParaRPr sz="1400">
              <a:latin typeface="Roboto Th"/>
              <a:cs typeface="Roboto Th"/>
            </a:endParaRPr>
          </a:p>
          <a:p>
            <a:pPr>
              <a:lnSpc>
                <a:spcPct val="100000"/>
              </a:lnSpc>
              <a:spcBef>
                <a:spcPts val="110"/>
              </a:spcBef>
            </a:pPr>
            <a:endParaRPr sz="1400">
              <a:latin typeface="Roboto Th"/>
              <a:cs typeface="Roboto Th"/>
            </a:endParaRPr>
          </a:p>
          <a:p>
            <a:pPr marL="314960" marR="12065" algn="just">
              <a:lnSpc>
                <a:spcPct val="125099"/>
              </a:lnSpc>
            </a:pPr>
            <a:r>
              <a:rPr sz="1400" b="1" dirty="0">
                <a:solidFill>
                  <a:srgbClr val="161D44"/>
                </a:solidFill>
                <a:latin typeface="Roboto Cn"/>
                <a:cs typeface="Roboto Cn"/>
              </a:rPr>
              <a:t>Loans</a:t>
            </a:r>
            <a:r>
              <a:rPr sz="1400" b="1" spc="85" dirty="0">
                <a:solidFill>
                  <a:srgbClr val="161D44"/>
                </a:solidFill>
                <a:latin typeface="Roboto Cn"/>
                <a:cs typeface="Roboto Cn"/>
              </a:rPr>
              <a:t> </a:t>
            </a:r>
            <a:r>
              <a:rPr sz="1400" b="1" spc="-165" dirty="0">
                <a:solidFill>
                  <a:srgbClr val="161D44"/>
                </a:solidFill>
                <a:latin typeface="Roboto Bk"/>
                <a:cs typeface="Roboto Bk"/>
              </a:rPr>
              <a:t>–</a:t>
            </a:r>
            <a:r>
              <a:rPr sz="1400" b="1" spc="4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u="sng" spc="-114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Know</a:t>
            </a:r>
            <a:r>
              <a:rPr sz="1400" b="1" u="sng" spc="55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 </a:t>
            </a:r>
            <a:r>
              <a:rPr sz="1400" b="1" u="sng" spc="-110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your</a:t>
            </a:r>
            <a:r>
              <a:rPr sz="1400" b="1" u="sng" spc="50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 </a:t>
            </a:r>
            <a:r>
              <a:rPr sz="1400" b="1" u="sng" spc="-90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donors.</a:t>
            </a:r>
            <a:r>
              <a:rPr sz="1400" b="1" u="sng" spc="50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 </a:t>
            </a:r>
            <a:r>
              <a:rPr sz="1400" b="1" u="sng" spc="-100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Loans</a:t>
            </a:r>
            <a:r>
              <a:rPr sz="1400" b="1" u="sng" spc="50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 </a:t>
            </a:r>
            <a:r>
              <a:rPr sz="1400" b="1" u="sng" spc="-100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and</a:t>
            </a:r>
            <a:r>
              <a:rPr sz="1400" b="1" u="sng" spc="50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 </a:t>
            </a:r>
            <a:r>
              <a:rPr sz="1400" b="1" u="sng" spc="-90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loan</a:t>
            </a:r>
            <a:r>
              <a:rPr sz="1400" b="1" u="sng" spc="50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 </a:t>
            </a:r>
            <a:r>
              <a:rPr sz="1400" b="1" u="sng" spc="-95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conditions</a:t>
            </a:r>
            <a:r>
              <a:rPr sz="1400" b="1" u="sng" spc="50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 </a:t>
            </a:r>
            <a:r>
              <a:rPr sz="1400" b="1" u="sng" spc="-100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should</a:t>
            </a:r>
            <a:r>
              <a:rPr sz="1400" b="1" u="sng" spc="50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 </a:t>
            </a:r>
            <a:r>
              <a:rPr sz="1400" b="1" u="sng" spc="-100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be</a:t>
            </a:r>
            <a:r>
              <a:rPr sz="1400" b="1" u="sng" spc="50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 </a:t>
            </a:r>
            <a:r>
              <a:rPr sz="1400" b="1" u="sng" spc="-95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established</a:t>
            </a:r>
            <a:r>
              <a:rPr sz="1400" b="1" u="sng" spc="50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 </a:t>
            </a:r>
            <a:r>
              <a:rPr sz="1400" b="1" u="sng" spc="-95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via</a:t>
            </a:r>
            <a:r>
              <a:rPr sz="1400" b="1" spc="-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u="sng" spc="-95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regulated</a:t>
            </a:r>
            <a:r>
              <a:rPr sz="1400" b="1" u="sng" spc="-30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 </a:t>
            </a:r>
            <a:r>
              <a:rPr sz="1400" b="1" u="sng" spc="-95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channels.</a:t>
            </a:r>
            <a:endParaRPr sz="1400">
              <a:latin typeface="Roboto Bk"/>
              <a:cs typeface="Roboto Bk"/>
            </a:endParaRPr>
          </a:p>
          <a:p>
            <a:pPr marL="314960" algn="just">
              <a:lnSpc>
                <a:spcPct val="100000"/>
              </a:lnSpc>
              <a:spcBef>
                <a:spcPts val="420"/>
              </a:spcBef>
            </a:pPr>
            <a:r>
              <a:rPr sz="1400" b="1" dirty="0">
                <a:solidFill>
                  <a:srgbClr val="161D44"/>
                </a:solidFill>
                <a:latin typeface="Roboto Cn"/>
                <a:cs typeface="Roboto Cn"/>
              </a:rPr>
              <a:t>Anonymous</a:t>
            </a:r>
            <a:r>
              <a:rPr sz="1400" b="1" spc="30" dirty="0">
                <a:solidFill>
                  <a:srgbClr val="161D44"/>
                </a:solidFill>
                <a:latin typeface="Roboto Cn"/>
                <a:cs typeface="Roboto Cn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Cn"/>
                <a:cs typeface="Roboto Cn"/>
              </a:rPr>
              <a:t>Cash</a:t>
            </a:r>
            <a:r>
              <a:rPr sz="1400" b="1" spc="35" dirty="0">
                <a:solidFill>
                  <a:srgbClr val="161D44"/>
                </a:solidFill>
                <a:latin typeface="Roboto Cn"/>
                <a:cs typeface="Roboto Cn"/>
              </a:rPr>
              <a:t> </a:t>
            </a:r>
            <a:r>
              <a:rPr sz="1400" b="1" spc="-10" dirty="0">
                <a:solidFill>
                  <a:srgbClr val="161D44"/>
                </a:solidFill>
                <a:latin typeface="Roboto Cn"/>
                <a:cs typeface="Roboto Cn"/>
              </a:rPr>
              <a:t>Donation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s </a:t>
            </a:r>
            <a:r>
              <a:rPr sz="1400" b="1" spc="-170" dirty="0">
                <a:solidFill>
                  <a:srgbClr val="161D44"/>
                </a:solidFill>
                <a:latin typeface="Roboto Bk"/>
                <a:cs typeface="Roboto Bk"/>
              </a:rPr>
              <a:t>–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u="sng" spc="-125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Bank</a:t>
            </a:r>
            <a:r>
              <a:rPr sz="1400" b="1" u="sng" spc="-10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 </a:t>
            </a:r>
            <a:r>
              <a:rPr sz="1400" b="1" u="sng" spc="-85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transfers</a:t>
            </a:r>
            <a:r>
              <a:rPr sz="1400" b="1" u="sng" spc="-5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 </a:t>
            </a:r>
            <a:r>
              <a:rPr sz="1400" b="1" u="sng" spc="-105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should</a:t>
            </a:r>
            <a:r>
              <a:rPr sz="1400" b="1" u="sng" spc="-10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 </a:t>
            </a:r>
            <a:r>
              <a:rPr sz="1400" b="1" u="sng" spc="-105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always</a:t>
            </a:r>
            <a:r>
              <a:rPr sz="1400" b="1" u="sng" spc="-5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 </a:t>
            </a:r>
            <a:r>
              <a:rPr sz="1400" b="1" u="sng" spc="-105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be</a:t>
            </a:r>
            <a:r>
              <a:rPr sz="1400" b="1" u="sng" spc="-10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 encouraged.</a:t>
            </a:r>
            <a:endParaRPr sz="1400">
              <a:latin typeface="Roboto Bk"/>
              <a:cs typeface="Roboto Bk"/>
            </a:endParaRPr>
          </a:p>
          <a:p>
            <a:pPr marL="314960" algn="just">
              <a:lnSpc>
                <a:spcPct val="100000"/>
              </a:lnSpc>
              <a:spcBef>
                <a:spcPts val="420"/>
              </a:spcBef>
            </a:pPr>
            <a:r>
              <a:rPr sz="1400" b="1" dirty="0">
                <a:solidFill>
                  <a:srgbClr val="161D44"/>
                </a:solidFill>
                <a:latin typeface="Roboto Cn"/>
                <a:cs typeface="Roboto Cn"/>
              </a:rPr>
              <a:t>Tax</a:t>
            </a:r>
            <a:r>
              <a:rPr sz="1400" b="1" spc="25" dirty="0">
                <a:solidFill>
                  <a:srgbClr val="161D44"/>
                </a:solidFill>
                <a:latin typeface="Roboto Cn"/>
                <a:cs typeface="Roboto Cn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Cn"/>
                <a:cs typeface="Roboto Cn"/>
              </a:rPr>
              <a:t>Avoidance/Evasio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n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260" dirty="0">
                <a:solidFill>
                  <a:srgbClr val="161D44"/>
                </a:solidFill>
                <a:latin typeface="Roboto Bk"/>
                <a:cs typeface="Roboto Bk"/>
              </a:rPr>
              <a:t>-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u="sng" spc="-120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Know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280" dirty="0">
                <a:solidFill>
                  <a:srgbClr val="161D44"/>
                </a:solidFill>
                <a:latin typeface="Roboto Bk"/>
                <a:cs typeface="Roboto Bk"/>
              </a:rPr>
              <a:t>y</a:t>
            </a:r>
            <a:r>
              <a:rPr sz="1400" b="1" u="sng" spc="-254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 </a:t>
            </a:r>
            <a:r>
              <a:rPr sz="1400" b="1" u="sng" spc="-100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our</a:t>
            </a:r>
            <a:r>
              <a:rPr sz="1400" b="1" u="sng" spc="-15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 </a:t>
            </a:r>
            <a:r>
              <a:rPr sz="1400" b="1" u="sng" spc="-10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donors.</a:t>
            </a:r>
            <a:endParaRPr sz="1400">
              <a:latin typeface="Roboto Bk"/>
              <a:cs typeface="Roboto Bk"/>
            </a:endParaRPr>
          </a:p>
          <a:p>
            <a:pPr>
              <a:lnSpc>
                <a:spcPct val="100000"/>
              </a:lnSpc>
              <a:spcBef>
                <a:spcPts val="200"/>
              </a:spcBef>
            </a:pPr>
            <a:endParaRPr sz="1400">
              <a:latin typeface="Roboto Bk"/>
              <a:cs typeface="Roboto Bk"/>
            </a:endParaRPr>
          </a:p>
          <a:p>
            <a:pPr marL="12700" marR="301625">
              <a:lnSpc>
                <a:spcPct val="125099"/>
              </a:lnSpc>
            </a:pP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Q:</a:t>
            </a:r>
            <a:r>
              <a:rPr sz="1400" i="1" spc="23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spc="-10" dirty="0">
                <a:solidFill>
                  <a:srgbClr val="161D44"/>
                </a:solidFill>
                <a:latin typeface="Roboto Th"/>
                <a:cs typeface="Roboto Th"/>
              </a:rPr>
              <a:t>HOW</a:t>
            </a:r>
            <a:r>
              <a:rPr sz="1400" i="1" spc="240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ARE</a:t>
            </a:r>
            <a:r>
              <a:rPr sz="1400" i="1" spc="240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VOLUNTARY</a:t>
            </a:r>
            <a:r>
              <a:rPr sz="1400" i="1" spc="23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ORGANISATIONS</a:t>
            </a:r>
            <a:r>
              <a:rPr sz="1400" i="1" spc="240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USED</a:t>
            </a:r>
            <a:r>
              <a:rPr sz="1400" i="1" spc="240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FOR</a:t>
            </a:r>
            <a:r>
              <a:rPr sz="1400" i="1" spc="23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FINANCING</a:t>
            </a:r>
            <a:r>
              <a:rPr sz="1400" i="1" spc="240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spc="-25" dirty="0">
                <a:solidFill>
                  <a:srgbClr val="161D44"/>
                </a:solidFill>
                <a:latin typeface="Roboto Th"/>
                <a:cs typeface="Roboto Th"/>
              </a:rPr>
              <a:t>OF </a:t>
            </a:r>
            <a:r>
              <a:rPr sz="1400" i="1" spc="-10" dirty="0">
                <a:solidFill>
                  <a:srgbClr val="161D44"/>
                </a:solidFill>
                <a:latin typeface="Roboto Th"/>
                <a:cs typeface="Roboto Th"/>
              </a:rPr>
              <a:t>TERRORISM?</a:t>
            </a:r>
            <a:endParaRPr sz="1400">
              <a:latin typeface="Roboto Th"/>
              <a:cs typeface="Roboto Th"/>
            </a:endParaRPr>
          </a:p>
          <a:p>
            <a:pPr>
              <a:lnSpc>
                <a:spcPct val="100000"/>
              </a:lnSpc>
              <a:spcBef>
                <a:spcPts val="105"/>
              </a:spcBef>
            </a:pPr>
            <a:endParaRPr sz="1400">
              <a:latin typeface="Roboto Th"/>
              <a:cs typeface="Roboto Th"/>
            </a:endParaRPr>
          </a:p>
          <a:p>
            <a:pPr marL="314960" marR="7620" algn="just">
              <a:lnSpc>
                <a:spcPct val="125099"/>
              </a:lnSpc>
            </a:pP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Raising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75" dirty="0">
                <a:solidFill>
                  <a:srgbClr val="161D44"/>
                </a:solidFill>
                <a:latin typeface="Roboto Bk"/>
                <a:cs typeface="Roboto Bk"/>
              </a:rPr>
              <a:t>funds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in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public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75" dirty="0">
                <a:solidFill>
                  <a:srgbClr val="161D44"/>
                </a:solidFill>
                <a:latin typeface="Roboto Bk"/>
                <a:cs typeface="Roboto Bk"/>
              </a:rPr>
              <a:t>collections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in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55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-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name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of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55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-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VO,</a:t>
            </a:r>
            <a:r>
              <a:rPr sz="1400" b="1" spc="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or</a:t>
            </a:r>
            <a:r>
              <a:rPr sz="1400" b="1" spc="-20" dirty="0">
                <a:solidFill>
                  <a:srgbClr val="161D44"/>
                </a:solidFill>
                <a:latin typeface="Roboto Bk"/>
                <a:cs typeface="Roboto Bk"/>
              </a:rPr>
              <a:t> for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a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65" dirty="0">
                <a:solidFill>
                  <a:srgbClr val="161D44"/>
                </a:solidFill>
                <a:latin typeface="Roboto Bk"/>
                <a:cs typeface="Roboto Bk"/>
              </a:rPr>
              <a:t>humanitarian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relief</a:t>
            </a:r>
            <a:r>
              <a:rPr sz="1400" b="1" spc="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campaign.</a:t>
            </a:r>
            <a:endParaRPr sz="1400">
              <a:latin typeface="Roboto Bk"/>
              <a:cs typeface="Roboto Bk"/>
            </a:endParaRPr>
          </a:p>
          <a:p>
            <a:pPr marL="314960" marR="5080" algn="just">
              <a:lnSpc>
                <a:spcPct val="125099"/>
              </a:lnSpc>
            </a:pP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Establishing</a:t>
            </a:r>
            <a:r>
              <a:rPr sz="1400" b="1" spc="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a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40" dirty="0">
                <a:solidFill>
                  <a:srgbClr val="161D44"/>
                </a:solidFill>
                <a:latin typeface="Roboto Bk"/>
                <a:cs typeface="Roboto Bk"/>
              </a:rPr>
              <a:t>VO</a:t>
            </a:r>
            <a:r>
              <a:rPr sz="1400" b="1" spc="5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60" dirty="0">
                <a:solidFill>
                  <a:srgbClr val="161D44"/>
                </a:solidFill>
                <a:latin typeface="Roboto Bk"/>
                <a:cs typeface="Roboto Bk"/>
              </a:rPr>
              <a:t>for</a:t>
            </a:r>
            <a:r>
              <a:rPr sz="1400" b="1" spc="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purpose</a:t>
            </a:r>
            <a:r>
              <a:rPr sz="1400" b="1" spc="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50" dirty="0">
                <a:solidFill>
                  <a:srgbClr val="161D44"/>
                </a:solidFill>
                <a:latin typeface="Roboto Bk"/>
                <a:cs typeface="Roboto Bk"/>
              </a:rPr>
              <a:t>of</a:t>
            </a:r>
            <a:r>
              <a:rPr sz="1400" b="1" spc="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providing</a:t>
            </a:r>
            <a:r>
              <a:rPr sz="1400" b="1" spc="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cover</a:t>
            </a:r>
            <a:r>
              <a:rPr sz="1400" b="1" spc="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60" dirty="0">
                <a:solidFill>
                  <a:srgbClr val="161D44"/>
                </a:solidFill>
                <a:latin typeface="Roboto Bk"/>
                <a:cs typeface="Roboto Bk"/>
              </a:rPr>
              <a:t>for</a:t>
            </a:r>
            <a:r>
              <a:rPr sz="1400" b="1" spc="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channelling</a:t>
            </a:r>
            <a:r>
              <a:rPr sz="1400" b="1" spc="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funds</a:t>
            </a:r>
            <a:r>
              <a:rPr sz="1400" b="1" spc="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60" dirty="0">
                <a:solidFill>
                  <a:srgbClr val="161D44"/>
                </a:solidFill>
                <a:latin typeface="Roboto Bk"/>
                <a:cs typeface="Roboto Bk"/>
              </a:rPr>
              <a:t>for</a:t>
            </a:r>
            <a:r>
              <a:rPr sz="1400" b="1" spc="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25" dirty="0">
                <a:solidFill>
                  <a:srgbClr val="161D44"/>
                </a:solidFill>
                <a:latin typeface="Roboto Bk"/>
                <a:cs typeface="Roboto Bk"/>
              </a:rPr>
              <a:t>the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purpose</a:t>
            </a:r>
            <a:r>
              <a:rPr sz="1400" b="1" spc="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of</a:t>
            </a:r>
            <a:r>
              <a:rPr sz="1400" b="1" spc="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terrorism.</a:t>
            </a:r>
            <a:endParaRPr sz="1400">
              <a:latin typeface="Roboto Bk"/>
              <a:cs typeface="Roboto Bk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20497" y="5768926"/>
            <a:ext cx="4142152" cy="492764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890386" y="844338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4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90386" y="1378186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4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90386" y="1912033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5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90386" y="3417552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5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90386" y="3951400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5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90386" y="4485248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5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0386" y="5019095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5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90386" y="5819868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5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89903" y="7592317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4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89903" y="8660014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4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89903" y="9193862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4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743837" y="676555"/>
            <a:ext cx="6078855" cy="8909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4960" marR="5080">
              <a:lnSpc>
                <a:spcPct val="125099"/>
              </a:lnSpc>
              <a:spcBef>
                <a:spcPts val="100"/>
              </a:spcBef>
            </a:pP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Funds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or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70" dirty="0">
                <a:solidFill>
                  <a:srgbClr val="161D44"/>
                </a:solidFill>
                <a:latin typeface="Roboto Bk"/>
                <a:cs typeface="Roboto Bk"/>
              </a:rPr>
              <a:t>goods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75" dirty="0">
                <a:solidFill>
                  <a:srgbClr val="161D44"/>
                </a:solidFill>
                <a:latin typeface="Roboto Bk"/>
                <a:cs typeface="Roboto Bk"/>
              </a:rPr>
              <a:t>being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moved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60" dirty="0">
                <a:solidFill>
                  <a:srgbClr val="161D44"/>
                </a:solidFill>
                <a:latin typeface="Roboto Bk"/>
                <a:cs typeface="Roboto Bk"/>
              </a:rPr>
              <a:t>from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a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40" dirty="0">
                <a:solidFill>
                  <a:srgbClr val="161D44"/>
                </a:solidFill>
                <a:latin typeface="Roboto Bk"/>
                <a:cs typeface="Roboto Bk"/>
              </a:rPr>
              <a:t>VO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60" dirty="0">
                <a:solidFill>
                  <a:srgbClr val="161D44"/>
                </a:solidFill>
                <a:latin typeface="Roboto Bk"/>
                <a:cs typeface="Roboto Bk"/>
              </a:rPr>
              <a:t>into</a:t>
            </a:r>
            <a:r>
              <a:rPr sz="1400" b="1" spc="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another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country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might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20" dirty="0">
                <a:solidFill>
                  <a:srgbClr val="161D44"/>
                </a:solidFill>
                <a:latin typeface="Roboto Bk"/>
                <a:cs typeface="Roboto Bk"/>
              </a:rPr>
              <a:t>be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40" dirty="0">
                <a:solidFill>
                  <a:srgbClr val="161D44"/>
                </a:solidFill>
                <a:latin typeface="Roboto Bk"/>
                <a:cs typeface="Roboto Bk"/>
              </a:rPr>
              <a:t>diverted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before</a:t>
            </a:r>
            <a:r>
              <a:rPr sz="1400" b="1" spc="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reaching</a:t>
            </a:r>
            <a:r>
              <a:rPr sz="1400" b="1" spc="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intended</a:t>
            </a:r>
            <a:r>
              <a:rPr sz="1400" b="1" spc="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recipients.</a:t>
            </a:r>
            <a:endParaRPr sz="1400">
              <a:latin typeface="Roboto Bk"/>
              <a:cs typeface="Roboto Bk"/>
            </a:endParaRPr>
          </a:p>
          <a:p>
            <a:pPr marL="314960" marR="5080">
              <a:lnSpc>
                <a:spcPct val="125099"/>
              </a:lnSpc>
            </a:pPr>
            <a:r>
              <a:rPr sz="1400" b="1" spc="-45" dirty="0">
                <a:solidFill>
                  <a:srgbClr val="161D44"/>
                </a:solidFill>
                <a:latin typeface="Roboto Bk"/>
                <a:cs typeface="Roboto Bk"/>
              </a:rPr>
              <a:t>Cash</a:t>
            </a:r>
            <a:r>
              <a:rPr sz="1400" b="1" spc="1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60" dirty="0">
                <a:solidFill>
                  <a:srgbClr val="161D44"/>
                </a:solidFill>
                <a:latin typeface="Roboto Bk"/>
                <a:cs typeface="Roboto Bk"/>
              </a:rPr>
              <a:t>may</a:t>
            </a:r>
            <a:r>
              <a:rPr sz="1400" b="1" spc="1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be</a:t>
            </a:r>
            <a:r>
              <a:rPr sz="1400" b="1" spc="1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75" dirty="0">
                <a:solidFill>
                  <a:srgbClr val="161D44"/>
                </a:solidFill>
                <a:latin typeface="Roboto Bk"/>
                <a:cs typeface="Roboto Bk"/>
              </a:rPr>
              <a:t>transported</a:t>
            </a:r>
            <a:r>
              <a:rPr sz="1400" b="1" spc="1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in</a:t>
            </a:r>
            <a:r>
              <a:rPr sz="1400" b="1" spc="1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1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60" dirty="0">
                <a:solidFill>
                  <a:srgbClr val="161D44"/>
                </a:solidFill>
                <a:latin typeface="Roboto Bk"/>
                <a:cs typeface="Roboto Bk"/>
              </a:rPr>
              <a:t>name</a:t>
            </a:r>
            <a:r>
              <a:rPr sz="1400" b="1" spc="1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of</a:t>
            </a:r>
            <a:r>
              <a:rPr sz="1400" b="1" spc="1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1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VO</a:t>
            </a:r>
            <a:r>
              <a:rPr sz="1400" b="1" spc="1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in</a:t>
            </a:r>
            <a:r>
              <a:rPr sz="1400" b="1" spc="1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a</a:t>
            </a:r>
            <a:r>
              <a:rPr sz="1400" b="1" spc="1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45" dirty="0">
                <a:solidFill>
                  <a:srgbClr val="161D44"/>
                </a:solidFill>
                <a:latin typeface="Roboto Bk"/>
                <a:cs typeface="Roboto Bk"/>
              </a:rPr>
              <a:t>way</a:t>
            </a:r>
            <a:r>
              <a:rPr sz="1400" b="1" spc="1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45" dirty="0">
                <a:solidFill>
                  <a:srgbClr val="161D44"/>
                </a:solidFill>
                <a:latin typeface="Roboto Bk"/>
                <a:cs typeface="Roboto Bk"/>
              </a:rPr>
              <a:t>that</a:t>
            </a:r>
            <a:r>
              <a:rPr sz="1400" b="1" spc="1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55" dirty="0">
                <a:solidFill>
                  <a:srgbClr val="161D44"/>
                </a:solidFill>
                <a:latin typeface="Roboto Bk"/>
                <a:cs typeface="Roboto Bk"/>
              </a:rPr>
              <a:t>could</a:t>
            </a:r>
            <a:r>
              <a:rPr sz="1400" b="1" spc="1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20" dirty="0">
                <a:solidFill>
                  <a:srgbClr val="161D44"/>
                </a:solidFill>
                <a:latin typeface="Roboto Bk"/>
                <a:cs typeface="Roboto Bk"/>
              </a:rPr>
              <a:t>seem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legitimate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so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that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transportation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20" dirty="0">
                <a:solidFill>
                  <a:srgbClr val="161D44"/>
                </a:solidFill>
                <a:latin typeface="Roboto Bk"/>
                <a:cs typeface="Roboto Bk"/>
              </a:rPr>
              <a:t>might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be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less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likely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to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be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questioned.</a:t>
            </a:r>
            <a:endParaRPr sz="1400">
              <a:latin typeface="Roboto Bk"/>
              <a:cs typeface="Roboto Bk"/>
            </a:endParaRPr>
          </a:p>
          <a:p>
            <a:pPr marL="314960" marR="8255">
              <a:lnSpc>
                <a:spcPct val="125099"/>
              </a:lnSpc>
            </a:pPr>
            <a:r>
              <a:rPr sz="1400" b="1" spc="-65" dirty="0">
                <a:solidFill>
                  <a:srgbClr val="161D44"/>
                </a:solidFill>
                <a:latin typeface="Roboto Bk"/>
                <a:cs typeface="Roboto Bk"/>
              </a:rPr>
              <a:t>Direct</a:t>
            </a:r>
            <a:r>
              <a:rPr sz="1400" b="1" spc="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75" dirty="0">
                <a:solidFill>
                  <a:srgbClr val="161D44"/>
                </a:solidFill>
                <a:latin typeface="Roboto Bk"/>
                <a:cs typeface="Roboto Bk"/>
              </a:rPr>
              <a:t>recipients</a:t>
            </a:r>
            <a:r>
              <a:rPr sz="1400" b="1" spc="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or</a:t>
            </a:r>
            <a:r>
              <a:rPr sz="1400" b="1" spc="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75" dirty="0">
                <a:solidFill>
                  <a:srgbClr val="161D44"/>
                </a:solidFill>
                <a:latin typeface="Roboto Bk"/>
                <a:cs typeface="Roboto Bk"/>
              </a:rPr>
              <a:t>family</a:t>
            </a:r>
            <a:r>
              <a:rPr sz="1400" b="1" spc="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members</a:t>
            </a:r>
            <a:r>
              <a:rPr sz="1400" b="1" spc="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of</a:t>
            </a:r>
            <a:r>
              <a:rPr sz="1400" b="1" spc="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50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75" dirty="0">
                <a:solidFill>
                  <a:srgbClr val="161D44"/>
                </a:solidFill>
                <a:latin typeface="Roboto Bk"/>
                <a:cs typeface="Roboto Bk"/>
              </a:rPr>
              <a:t>recipients</a:t>
            </a:r>
            <a:r>
              <a:rPr sz="1400" b="1" spc="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of</a:t>
            </a:r>
            <a:r>
              <a:rPr sz="1400" b="1" spc="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50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35" dirty="0">
                <a:solidFill>
                  <a:srgbClr val="161D44"/>
                </a:solidFill>
                <a:latin typeface="Roboto Bk"/>
                <a:cs typeface="Roboto Bk"/>
              </a:rPr>
              <a:t>VO</a:t>
            </a:r>
            <a:r>
              <a:rPr sz="1400" b="1" spc="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funds,</a:t>
            </a:r>
            <a:r>
              <a:rPr sz="1400" b="1" spc="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35" dirty="0">
                <a:solidFill>
                  <a:srgbClr val="161D44"/>
                </a:solidFill>
                <a:latin typeface="Roboto Bk"/>
                <a:cs typeface="Roboto Bk"/>
              </a:rPr>
              <a:t>whether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partners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or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individuals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35" dirty="0">
                <a:solidFill>
                  <a:srgbClr val="161D44"/>
                </a:solidFill>
                <a:latin typeface="Roboto Bk"/>
                <a:cs typeface="Roboto Bk"/>
              </a:rPr>
              <a:t>may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misuse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30" dirty="0">
                <a:solidFill>
                  <a:srgbClr val="161D44"/>
                </a:solidFill>
                <a:latin typeface="Roboto Bk"/>
                <a:cs typeface="Roboto Bk"/>
              </a:rPr>
              <a:t>money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for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terrorism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purposes.</a:t>
            </a:r>
            <a:endParaRPr sz="1400">
              <a:latin typeface="Roboto Bk"/>
              <a:cs typeface="Roboto Bk"/>
            </a:endParaRPr>
          </a:p>
          <a:p>
            <a:pPr marL="12700" marR="339725">
              <a:lnSpc>
                <a:spcPct val="125099"/>
              </a:lnSpc>
              <a:spcBef>
                <a:spcPts val="1660"/>
              </a:spcBef>
            </a:pP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Q:</a:t>
            </a:r>
            <a:r>
              <a:rPr sz="1400" i="1" spc="27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spc="-10" dirty="0">
                <a:solidFill>
                  <a:srgbClr val="161D44"/>
                </a:solidFill>
                <a:latin typeface="Roboto Th"/>
                <a:cs typeface="Roboto Th"/>
              </a:rPr>
              <a:t>HOW</a:t>
            </a:r>
            <a:r>
              <a:rPr sz="1400" i="1" spc="27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CAN</a:t>
            </a:r>
            <a:r>
              <a:rPr sz="1400" i="1" spc="27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VOLUNTARY</a:t>
            </a:r>
            <a:r>
              <a:rPr sz="1400" i="1" spc="27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ORGANISATIONS</a:t>
            </a:r>
            <a:r>
              <a:rPr sz="1400" i="1" spc="27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MITIGATE</a:t>
            </a:r>
            <a:r>
              <a:rPr sz="1400" i="1" spc="280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THE</a:t>
            </a:r>
            <a:r>
              <a:rPr sz="1400" i="1" spc="27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RISKS</a:t>
            </a:r>
            <a:r>
              <a:rPr sz="1400" i="1" spc="27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spc="-25" dirty="0">
                <a:solidFill>
                  <a:srgbClr val="161D44"/>
                </a:solidFill>
                <a:latin typeface="Roboto Th"/>
                <a:cs typeface="Roboto Th"/>
              </a:rPr>
              <a:t>OF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FINANCING</a:t>
            </a:r>
            <a:r>
              <a:rPr sz="1400" i="1" spc="41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spc="-10" dirty="0">
                <a:solidFill>
                  <a:srgbClr val="161D44"/>
                </a:solidFill>
                <a:latin typeface="Roboto Th"/>
                <a:cs typeface="Roboto Th"/>
              </a:rPr>
              <a:t>TERRORISM?</a:t>
            </a:r>
            <a:endParaRPr sz="1400">
              <a:latin typeface="Roboto Th"/>
              <a:cs typeface="Roboto Th"/>
            </a:endParaRPr>
          </a:p>
          <a:p>
            <a:pPr>
              <a:lnSpc>
                <a:spcPct val="100000"/>
              </a:lnSpc>
              <a:spcBef>
                <a:spcPts val="105"/>
              </a:spcBef>
            </a:pPr>
            <a:endParaRPr sz="1400">
              <a:latin typeface="Roboto Th"/>
              <a:cs typeface="Roboto Th"/>
            </a:endParaRPr>
          </a:p>
          <a:p>
            <a:pPr marL="314960" marR="8890" algn="just">
              <a:lnSpc>
                <a:spcPct val="125099"/>
              </a:lnSpc>
            </a:pP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Raising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75" dirty="0">
                <a:solidFill>
                  <a:srgbClr val="161D44"/>
                </a:solidFill>
                <a:latin typeface="Roboto Bk"/>
                <a:cs typeface="Roboto Bk"/>
              </a:rPr>
              <a:t>funds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in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public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75" dirty="0">
                <a:solidFill>
                  <a:srgbClr val="161D44"/>
                </a:solidFill>
                <a:latin typeface="Roboto Bk"/>
                <a:cs typeface="Roboto Bk"/>
              </a:rPr>
              <a:t>collections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in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55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-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name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of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55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-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VO,</a:t>
            </a:r>
            <a:r>
              <a:rPr sz="1400" b="1" spc="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or</a:t>
            </a:r>
            <a:r>
              <a:rPr sz="1400" b="1" spc="-20" dirty="0">
                <a:solidFill>
                  <a:srgbClr val="161D44"/>
                </a:solidFill>
                <a:latin typeface="Roboto Bk"/>
                <a:cs typeface="Roboto Bk"/>
              </a:rPr>
              <a:t> for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a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65" dirty="0">
                <a:solidFill>
                  <a:srgbClr val="161D44"/>
                </a:solidFill>
                <a:latin typeface="Roboto Bk"/>
                <a:cs typeface="Roboto Bk"/>
              </a:rPr>
              <a:t>humanitarian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relief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campaign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70" dirty="0">
                <a:solidFill>
                  <a:srgbClr val="161D44"/>
                </a:solidFill>
                <a:latin typeface="Roboto Bk"/>
                <a:cs typeface="Roboto Bk"/>
              </a:rPr>
              <a:t>–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u="sng" spc="-120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Know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280" dirty="0">
                <a:solidFill>
                  <a:srgbClr val="161D44"/>
                </a:solidFill>
                <a:latin typeface="Roboto Bk"/>
                <a:cs typeface="Roboto Bk"/>
              </a:rPr>
              <a:t>y</a:t>
            </a:r>
            <a:r>
              <a:rPr sz="1400" b="1" u="sng" spc="-254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 </a:t>
            </a:r>
            <a:r>
              <a:rPr sz="1400" b="1" u="sng" spc="-100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our</a:t>
            </a:r>
            <a:r>
              <a:rPr sz="1400" b="1" u="sng" spc="-10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 members.</a:t>
            </a:r>
            <a:endParaRPr sz="1400">
              <a:latin typeface="Roboto Bk"/>
              <a:cs typeface="Roboto Bk"/>
            </a:endParaRPr>
          </a:p>
          <a:p>
            <a:pPr marL="314960" marR="5715" algn="just">
              <a:lnSpc>
                <a:spcPct val="125099"/>
              </a:lnSpc>
            </a:pP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Establishing</a:t>
            </a:r>
            <a:r>
              <a:rPr sz="1400" b="1" spc="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a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40" dirty="0">
                <a:solidFill>
                  <a:srgbClr val="161D44"/>
                </a:solidFill>
                <a:latin typeface="Roboto Bk"/>
                <a:cs typeface="Roboto Bk"/>
              </a:rPr>
              <a:t>VO</a:t>
            </a:r>
            <a:r>
              <a:rPr sz="1400" b="1" spc="5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60" dirty="0">
                <a:solidFill>
                  <a:srgbClr val="161D44"/>
                </a:solidFill>
                <a:latin typeface="Roboto Bk"/>
                <a:cs typeface="Roboto Bk"/>
              </a:rPr>
              <a:t>for</a:t>
            </a:r>
            <a:r>
              <a:rPr sz="1400" b="1" spc="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purpose</a:t>
            </a:r>
            <a:r>
              <a:rPr sz="1400" b="1" spc="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50" dirty="0">
                <a:solidFill>
                  <a:srgbClr val="161D44"/>
                </a:solidFill>
                <a:latin typeface="Roboto Bk"/>
                <a:cs typeface="Roboto Bk"/>
              </a:rPr>
              <a:t>of</a:t>
            </a:r>
            <a:r>
              <a:rPr sz="1400" b="1" spc="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providing</a:t>
            </a:r>
            <a:r>
              <a:rPr sz="1400" b="1" spc="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cover</a:t>
            </a:r>
            <a:r>
              <a:rPr sz="1400" b="1" spc="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60" dirty="0">
                <a:solidFill>
                  <a:srgbClr val="161D44"/>
                </a:solidFill>
                <a:latin typeface="Roboto Bk"/>
                <a:cs typeface="Roboto Bk"/>
              </a:rPr>
              <a:t>for</a:t>
            </a:r>
            <a:r>
              <a:rPr sz="1400" b="1" spc="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channelling</a:t>
            </a:r>
            <a:r>
              <a:rPr sz="1400" b="1" spc="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funds</a:t>
            </a:r>
            <a:r>
              <a:rPr sz="1400" b="1" spc="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60" dirty="0">
                <a:solidFill>
                  <a:srgbClr val="161D44"/>
                </a:solidFill>
                <a:latin typeface="Roboto Bk"/>
                <a:cs typeface="Roboto Bk"/>
              </a:rPr>
              <a:t>for</a:t>
            </a:r>
            <a:r>
              <a:rPr sz="1400" b="1" spc="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25" dirty="0">
                <a:solidFill>
                  <a:srgbClr val="161D44"/>
                </a:solidFill>
                <a:latin typeface="Roboto Bk"/>
                <a:cs typeface="Roboto Bk"/>
              </a:rPr>
              <a:t>the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purpose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of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terrorism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70" dirty="0">
                <a:solidFill>
                  <a:srgbClr val="161D44"/>
                </a:solidFill>
                <a:latin typeface="Roboto Bk"/>
                <a:cs typeface="Roboto Bk"/>
              </a:rPr>
              <a:t>–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u="sng" spc="-120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Know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280" dirty="0">
                <a:solidFill>
                  <a:srgbClr val="161D44"/>
                </a:solidFill>
                <a:latin typeface="Roboto Bk"/>
                <a:cs typeface="Roboto Bk"/>
              </a:rPr>
              <a:t>y</a:t>
            </a:r>
            <a:r>
              <a:rPr sz="1400" b="1" u="sng" spc="-254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 </a:t>
            </a:r>
            <a:r>
              <a:rPr sz="1400" b="1" u="sng" spc="-100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our</a:t>
            </a:r>
            <a:r>
              <a:rPr sz="1400" b="1" u="sng" spc="-5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 </a:t>
            </a:r>
            <a:r>
              <a:rPr sz="1400" b="1" u="sng" spc="-10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colleagues.</a:t>
            </a:r>
            <a:endParaRPr sz="1400">
              <a:latin typeface="Roboto Bk"/>
              <a:cs typeface="Roboto Bk"/>
            </a:endParaRPr>
          </a:p>
          <a:p>
            <a:pPr marL="314960" marR="5080" algn="just">
              <a:lnSpc>
                <a:spcPct val="125099"/>
              </a:lnSpc>
            </a:pP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Funds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or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70" dirty="0">
                <a:solidFill>
                  <a:srgbClr val="161D44"/>
                </a:solidFill>
                <a:latin typeface="Roboto Bk"/>
                <a:cs typeface="Roboto Bk"/>
              </a:rPr>
              <a:t>goods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75" dirty="0">
                <a:solidFill>
                  <a:srgbClr val="161D44"/>
                </a:solidFill>
                <a:latin typeface="Roboto Bk"/>
                <a:cs typeface="Roboto Bk"/>
              </a:rPr>
              <a:t>being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moved</a:t>
            </a:r>
            <a:r>
              <a:rPr sz="1400" b="1" spc="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60" dirty="0">
                <a:solidFill>
                  <a:srgbClr val="161D44"/>
                </a:solidFill>
                <a:latin typeface="Roboto Bk"/>
                <a:cs typeface="Roboto Bk"/>
              </a:rPr>
              <a:t>from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a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20" dirty="0">
                <a:solidFill>
                  <a:srgbClr val="161D44"/>
                </a:solidFill>
                <a:latin typeface="Roboto Bk"/>
                <a:cs typeface="Roboto Bk"/>
              </a:rPr>
              <a:t>VO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55" dirty="0">
                <a:solidFill>
                  <a:srgbClr val="161D44"/>
                </a:solidFill>
                <a:latin typeface="Roboto Bk"/>
                <a:cs typeface="Roboto Bk"/>
              </a:rPr>
              <a:t>into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another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country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might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be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40" dirty="0">
                <a:solidFill>
                  <a:srgbClr val="161D44"/>
                </a:solidFill>
                <a:latin typeface="Roboto Bk"/>
                <a:cs typeface="Roboto Bk"/>
              </a:rPr>
              <a:t>diverted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before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reaching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intended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recipients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70" dirty="0">
                <a:solidFill>
                  <a:srgbClr val="161D44"/>
                </a:solidFill>
                <a:latin typeface="Roboto Bk"/>
                <a:cs typeface="Roboto Bk"/>
              </a:rPr>
              <a:t>–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u="sng" spc="-125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Use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445" dirty="0">
                <a:solidFill>
                  <a:srgbClr val="161D44"/>
                </a:solidFill>
                <a:latin typeface="Roboto Bk"/>
                <a:cs typeface="Roboto Bk"/>
              </a:rPr>
              <a:t>p</a:t>
            </a:r>
            <a:r>
              <a:rPr sz="1400" b="1" u="sng" spc="-40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 </a:t>
            </a:r>
            <a:r>
              <a:rPr sz="1400" b="1" u="sng" spc="-90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roper</a:t>
            </a:r>
            <a:r>
              <a:rPr sz="1400" b="1" u="sng" spc="-5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 </a:t>
            </a:r>
            <a:r>
              <a:rPr sz="1400" b="1" u="sng" spc="-10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channels.</a:t>
            </a:r>
            <a:endParaRPr sz="1400">
              <a:latin typeface="Roboto Bk"/>
              <a:cs typeface="Roboto Bk"/>
            </a:endParaRPr>
          </a:p>
          <a:p>
            <a:pPr marL="314960" marR="5080" algn="just">
              <a:lnSpc>
                <a:spcPct val="125099"/>
              </a:lnSpc>
            </a:pP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Cash</a:t>
            </a:r>
            <a:r>
              <a:rPr sz="1400" b="1" spc="4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may</a:t>
            </a:r>
            <a:r>
              <a:rPr sz="1400" b="1" spc="4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be</a:t>
            </a:r>
            <a:r>
              <a:rPr sz="1400" b="1" spc="4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60" dirty="0">
                <a:solidFill>
                  <a:srgbClr val="161D44"/>
                </a:solidFill>
                <a:latin typeface="Roboto Bk"/>
                <a:cs typeface="Roboto Bk"/>
              </a:rPr>
              <a:t>transported</a:t>
            </a:r>
            <a:r>
              <a:rPr sz="1400" b="1" spc="4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in</a:t>
            </a:r>
            <a:r>
              <a:rPr sz="1400" b="1" spc="4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4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20" dirty="0">
                <a:solidFill>
                  <a:srgbClr val="161D44"/>
                </a:solidFill>
                <a:latin typeface="Roboto Bk"/>
                <a:cs typeface="Roboto Bk"/>
              </a:rPr>
              <a:t>name</a:t>
            </a:r>
            <a:r>
              <a:rPr sz="1400" b="1" spc="4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of</a:t>
            </a:r>
            <a:r>
              <a:rPr sz="1400" b="1" spc="4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4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VO</a:t>
            </a:r>
            <a:r>
              <a:rPr sz="1400" b="1" spc="4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in</a:t>
            </a:r>
            <a:r>
              <a:rPr sz="1400" b="1" spc="4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a</a:t>
            </a:r>
            <a:r>
              <a:rPr sz="1400" b="1" spc="4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way</a:t>
            </a:r>
            <a:r>
              <a:rPr sz="1400" b="1" spc="4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that</a:t>
            </a:r>
            <a:r>
              <a:rPr sz="1400" b="1" spc="4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20" dirty="0">
                <a:solidFill>
                  <a:srgbClr val="161D44"/>
                </a:solidFill>
                <a:latin typeface="Roboto Bk"/>
                <a:cs typeface="Roboto Bk"/>
              </a:rPr>
              <a:t>could</a:t>
            </a:r>
            <a:r>
              <a:rPr sz="1400" b="1" spc="4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20" dirty="0">
                <a:solidFill>
                  <a:srgbClr val="161D44"/>
                </a:solidFill>
                <a:latin typeface="Roboto Bk"/>
                <a:cs typeface="Roboto Bk"/>
              </a:rPr>
              <a:t>seem </a:t>
            </a:r>
            <a:r>
              <a:rPr sz="1400" b="1" spc="-65" dirty="0">
                <a:solidFill>
                  <a:srgbClr val="161D44"/>
                </a:solidFill>
                <a:latin typeface="Roboto Bk"/>
                <a:cs typeface="Roboto Bk"/>
              </a:rPr>
              <a:t>legitimate</a:t>
            </a:r>
            <a:r>
              <a:rPr sz="1400" b="1" spc="2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so</a:t>
            </a:r>
            <a:r>
              <a:rPr sz="1400" b="1" spc="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that</a:t>
            </a:r>
            <a:r>
              <a:rPr sz="1400" b="1" spc="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70" dirty="0">
                <a:solidFill>
                  <a:srgbClr val="161D44"/>
                </a:solidFill>
                <a:latin typeface="Roboto Bk"/>
                <a:cs typeface="Roboto Bk"/>
              </a:rPr>
              <a:t>transportation</a:t>
            </a:r>
            <a:r>
              <a:rPr sz="1400" b="1" spc="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55" dirty="0">
                <a:solidFill>
                  <a:srgbClr val="161D44"/>
                </a:solidFill>
                <a:latin typeface="Roboto Bk"/>
                <a:cs typeface="Roboto Bk"/>
              </a:rPr>
              <a:t>might</a:t>
            </a:r>
            <a:r>
              <a:rPr sz="1400" b="1" spc="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be</a:t>
            </a:r>
            <a:r>
              <a:rPr sz="1400" b="1" spc="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less</a:t>
            </a:r>
            <a:r>
              <a:rPr sz="1400" b="1" spc="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55" dirty="0">
                <a:solidFill>
                  <a:srgbClr val="161D44"/>
                </a:solidFill>
                <a:latin typeface="Roboto Bk"/>
                <a:cs typeface="Roboto Bk"/>
              </a:rPr>
              <a:t>likely</a:t>
            </a:r>
            <a:r>
              <a:rPr sz="1400" b="1" spc="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to</a:t>
            </a:r>
            <a:r>
              <a:rPr sz="1400" b="1" spc="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be</a:t>
            </a:r>
            <a:r>
              <a:rPr sz="1400" b="1" spc="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75" dirty="0">
                <a:solidFill>
                  <a:srgbClr val="161D44"/>
                </a:solidFill>
                <a:latin typeface="Roboto Bk"/>
                <a:cs typeface="Roboto Bk"/>
              </a:rPr>
              <a:t>questioned</a:t>
            </a:r>
            <a:r>
              <a:rPr sz="1400" b="1" spc="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50" dirty="0">
                <a:solidFill>
                  <a:srgbClr val="161D44"/>
                </a:solidFill>
                <a:latin typeface="Roboto Bk"/>
                <a:cs typeface="Roboto Bk"/>
              </a:rPr>
              <a:t>– </a:t>
            </a:r>
            <a:r>
              <a:rPr sz="1400" b="1" u="sng" spc="-105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Always</a:t>
            </a:r>
            <a:r>
              <a:rPr sz="1400" b="1" u="sng" spc="-10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 </a:t>
            </a:r>
            <a:r>
              <a:rPr sz="1400" b="1" u="sng" spc="-105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use</a:t>
            </a:r>
            <a:r>
              <a:rPr sz="1400" b="1" u="sng" spc="-10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 </a:t>
            </a:r>
            <a:r>
              <a:rPr sz="1400" b="1" u="sng" spc="-114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bank</a:t>
            </a:r>
            <a:r>
              <a:rPr sz="1400" b="1" u="sng" spc="-10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 </a:t>
            </a:r>
            <a:r>
              <a:rPr sz="1400" b="1" u="sng" spc="-85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transfers</a:t>
            </a:r>
            <a:r>
              <a:rPr sz="1400" b="1" u="sng" spc="-10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 </a:t>
            </a:r>
            <a:r>
              <a:rPr sz="1400" b="1" u="sng" spc="-80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or</a:t>
            </a:r>
            <a:r>
              <a:rPr sz="1400" b="1" u="sng" spc="-5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 </a:t>
            </a:r>
            <a:r>
              <a:rPr sz="1400" b="1" u="sng" spc="-90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licensed</a:t>
            </a:r>
            <a:r>
              <a:rPr sz="1400" b="1" u="sng" spc="-10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 </a:t>
            </a:r>
            <a:r>
              <a:rPr sz="1400" b="1" u="sng" spc="-155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money</a:t>
            </a:r>
            <a:r>
              <a:rPr sz="1400" b="1" u="sng" spc="55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 </a:t>
            </a:r>
            <a:r>
              <a:rPr sz="1400" b="1" u="sng" spc="-10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remitters.</a:t>
            </a:r>
            <a:endParaRPr sz="1400">
              <a:latin typeface="Roboto Bk"/>
              <a:cs typeface="Roboto Bk"/>
            </a:endParaRPr>
          </a:p>
          <a:p>
            <a:pPr marL="314960" marR="8255" algn="just">
              <a:lnSpc>
                <a:spcPct val="125099"/>
              </a:lnSpc>
            </a:pP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Direct</a:t>
            </a:r>
            <a:r>
              <a:rPr sz="1400" b="1" spc="16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recipients</a:t>
            </a:r>
            <a:r>
              <a:rPr sz="1400" b="1" spc="16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or</a:t>
            </a:r>
            <a:r>
              <a:rPr sz="1400" b="1" spc="16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family</a:t>
            </a:r>
            <a:r>
              <a:rPr sz="1400" b="1" spc="16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members</a:t>
            </a:r>
            <a:r>
              <a:rPr sz="1400" b="1" spc="16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of</a:t>
            </a:r>
            <a:r>
              <a:rPr sz="1400" b="1" spc="16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16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recipients</a:t>
            </a:r>
            <a:r>
              <a:rPr sz="1400" b="1" spc="16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of</a:t>
            </a:r>
            <a:r>
              <a:rPr sz="1400" b="1" spc="16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16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20" dirty="0">
                <a:solidFill>
                  <a:srgbClr val="161D44"/>
                </a:solidFill>
                <a:latin typeface="Roboto Bk"/>
                <a:cs typeface="Roboto Bk"/>
              </a:rPr>
              <a:t>VO</a:t>
            </a:r>
            <a:r>
              <a:rPr sz="1400" b="1" spc="16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funds,</a:t>
            </a:r>
            <a:r>
              <a:rPr sz="1400" b="1" spc="16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whether</a:t>
            </a:r>
            <a:r>
              <a:rPr sz="1400" b="1" spc="-5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partners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or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individuals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30" dirty="0">
                <a:solidFill>
                  <a:srgbClr val="161D44"/>
                </a:solidFill>
                <a:latin typeface="Roboto Bk"/>
                <a:cs typeface="Roboto Bk"/>
              </a:rPr>
              <a:t>may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misuse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25" dirty="0">
                <a:solidFill>
                  <a:srgbClr val="161D44"/>
                </a:solidFill>
                <a:latin typeface="Roboto Bk"/>
                <a:cs typeface="Roboto Bk"/>
              </a:rPr>
              <a:t>money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75" dirty="0">
                <a:solidFill>
                  <a:srgbClr val="161D44"/>
                </a:solidFill>
                <a:latin typeface="Roboto Bk"/>
                <a:cs typeface="Roboto Bk"/>
              </a:rPr>
              <a:t>for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terrorism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purposes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70" dirty="0">
                <a:solidFill>
                  <a:srgbClr val="161D44"/>
                </a:solidFill>
                <a:latin typeface="Roboto Bk"/>
                <a:cs typeface="Roboto Bk"/>
              </a:rPr>
              <a:t>–</a:t>
            </a:r>
            <a:r>
              <a:rPr sz="1400" b="1" u="sng" spc="-85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 </a:t>
            </a:r>
            <a:r>
              <a:rPr sz="1400" b="1" u="sng" spc="-114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Know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280" dirty="0">
                <a:solidFill>
                  <a:srgbClr val="161D44"/>
                </a:solidFill>
                <a:latin typeface="Roboto Bk"/>
                <a:cs typeface="Roboto Bk"/>
              </a:rPr>
              <a:t>y</a:t>
            </a:r>
            <a:r>
              <a:rPr sz="1400" b="1" u="sng" spc="-260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 </a:t>
            </a:r>
            <a:r>
              <a:rPr sz="1400" b="1" u="sng" spc="-95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our</a:t>
            </a:r>
            <a:r>
              <a:rPr sz="1400" b="1" spc="-5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445" dirty="0">
                <a:solidFill>
                  <a:srgbClr val="161D44"/>
                </a:solidFill>
                <a:latin typeface="Roboto Bk"/>
                <a:cs typeface="Roboto Bk"/>
              </a:rPr>
              <a:t>p</a:t>
            </a:r>
            <a:r>
              <a:rPr sz="1400" b="1" u="sng" spc="-50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 </a:t>
            </a:r>
            <a:r>
              <a:rPr sz="1400" b="1" u="sng" spc="-85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artners.</a:t>
            </a:r>
            <a:endParaRPr sz="1400">
              <a:latin typeface="Roboto Bk"/>
              <a:cs typeface="Roboto Bk"/>
            </a:endParaRPr>
          </a:p>
          <a:p>
            <a:pPr marL="12700" marR="222885">
              <a:lnSpc>
                <a:spcPct val="125099"/>
              </a:lnSpc>
              <a:spcBef>
                <a:spcPts val="1660"/>
              </a:spcBef>
            </a:pP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Q:</a:t>
            </a:r>
            <a:r>
              <a:rPr sz="1400" i="1" spc="204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ARE</a:t>
            </a:r>
            <a:r>
              <a:rPr sz="1400" i="1" spc="210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THERE</a:t>
            </a:r>
            <a:r>
              <a:rPr sz="1400" i="1" spc="210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ANY</a:t>
            </a:r>
            <a:r>
              <a:rPr sz="1400" i="1" spc="204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OTHER</a:t>
            </a:r>
            <a:r>
              <a:rPr sz="1400" i="1" spc="210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RISKS</a:t>
            </a:r>
            <a:r>
              <a:rPr sz="1400" i="1" spc="210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THAT</a:t>
            </a:r>
            <a:r>
              <a:rPr sz="1400" i="1" spc="210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VOLUNTARY</a:t>
            </a:r>
            <a:r>
              <a:rPr sz="1400" i="1" spc="204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spc="-10" dirty="0">
                <a:solidFill>
                  <a:srgbClr val="161D44"/>
                </a:solidFill>
                <a:latin typeface="Roboto Th"/>
                <a:cs typeface="Roboto Th"/>
              </a:rPr>
              <a:t>ORGANISATIONS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SHOULD</a:t>
            </a:r>
            <a:r>
              <a:rPr sz="1400" i="1" spc="210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KEEP</a:t>
            </a:r>
            <a:r>
              <a:rPr sz="1400" i="1" spc="21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AN</a:t>
            </a:r>
            <a:r>
              <a:rPr sz="1400" i="1" spc="210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EYE</a:t>
            </a:r>
            <a:r>
              <a:rPr sz="1400" i="1" spc="21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spc="-25" dirty="0">
                <a:solidFill>
                  <a:srgbClr val="161D44"/>
                </a:solidFill>
                <a:latin typeface="Roboto Th"/>
                <a:cs typeface="Roboto Th"/>
              </a:rPr>
              <a:t>ON?</a:t>
            </a:r>
            <a:endParaRPr sz="1400">
              <a:latin typeface="Roboto Th"/>
              <a:cs typeface="Roboto Th"/>
            </a:endParaRPr>
          </a:p>
          <a:p>
            <a:pPr>
              <a:lnSpc>
                <a:spcPct val="100000"/>
              </a:lnSpc>
              <a:spcBef>
                <a:spcPts val="110"/>
              </a:spcBef>
            </a:pPr>
            <a:endParaRPr sz="1400">
              <a:latin typeface="Roboto Th"/>
              <a:cs typeface="Roboto Th"/>
            </a:endParaRPr>
          </a:p>
          <a:p>
            <a:pPr marL="314960" marR="10795" algn="just">
              <a:lnSpc>
                <a:spcPct val="125099"/>
              </a:lnSpc>
            </a:pPr>
            <a:r>
              <a:rPr sz="1400" b="1" spc="-5" dirty="0">
                <a:solidFill>
                  <a:srgbClr val="161D44"/>
                </a:solidFill>
                <a:latin typeface="Roboto Cn"/>
                <a:cs typeface="Roboto Cn"/>
              </a:rPr>
              <a:t>Use</a:t>
            </a:r>
            <a:r>
              <a:rPr sz="1400" b="1" spc="35" dirty="0">
                <a:solidFill>
                  <a:srgbClr val="161D44"/>
                </a:solidFill>
                <a:latin typeface="Roboto Cn"/>
                <a:cs typeface="Roboto Cn"/>
              </a:rPr>
              <a:t> </a:t>
            </a:r>
            <a:r>
              <a:rPr sz="1400" b="1" spc="5" dirty="0">
                <a:solidFill>
                  <a:srgbClr val="161D44"/>
                </a:solidFill>
                <a:latin typeface="Roboto Cn"/>
                <a:cs typeface="Roboto Cn"/>
              </a:rPr>
              <a:t>of</a:t>
            </a:r>
            <a:r>
              <a:rPr sz="1400" b="1" spc="35" dirty="0">
                <a:solidFill>
                  <a:srgbClr val="161D44"/>
                </a:solidFill>
                <a:latin typeface="Roboto Cn"/>
                <a:cs typeface="Roboto Cn"/>
              </a:rPr>
              <a:t> </a:t>
            </a:r>
            <a:r>
              <a:rPr sz="1400" b="1" spc="10" dirty="0">
                <a:solidFill>
                  <a:srgbClr val="161D44"/>
                </a:solidFill>
                <a:latin typeface="Roboto Cn"/>
                <a:cs typeface="Roboto Cn"/>
              </a:rPr>
              <a:t>VO</a:t>
            </a:r>
            <a:r>
              <a:rPr sz="1400" b="1" spc="35" dirty="0">
                <a:solidFill>
                  <a:srgbClr val="161D44"/>
                </a:solidFill>
                <a:latin typeface="Roboto Cn"/>
                <a:cs typeface="Roboto Cn"/>
              </a:rPr>
              <a:t> </a:t>
            </a:r>
            <a:r>
              <a:rPr sz="1400" b="1" spc="10" dirty="0">
                <a:solidFill>
                  <a:srgbClr val="161D44"/>
                </a:solidFill>
                <a:latin typeface="Roboto Cn"/>
                <a:cs typeface="Roboto Cn"/>
              </a:rPr>
              <a:t>assets</a:t>
            </a:r>
            <a:r>
              <a:rPr sz="1400" b="1" spc="35" dirty="0">
                <a:solidFill>
                  <a:srgbClr val="161D44"/>
                </a:solidFill>
                <a:latin typeface="Roboto Cn"/>
                <a:cs typeface="Roboto Cn"/>
              </a:rPr>
              <a:t> </a:t>
            </a:r>
            <a:r>
              <a:rPr sz="1400" b="1" spc="-260" dirty="0">
                <a:solidFill>
                  <a:srgbClr val="161D44"/>
                </a:solidFill>
                <a:latin typeface="Roboto Bk"/>
                <a:cs typeface="Roboto Bk"/>
              </a:rPr>
              <a:t>-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Especially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in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country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of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Operation.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20" dirty="0">
                <a:solidFill>
                  <a:srgbClr val="161D44"/>
                </a:solidFill>
                <a:latin typeface="Roboto Bk"/>
                <a:cs typeface="Roboto Bk"/>
              </a:rPr>
              <a:t>Use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of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cars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to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transport</a:t>
            </a:r>
            <a:r>
              <a:rPr sz="1400" b="1" spc="-6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people</a:t>
            </a:r>
            <a:r>
              <a:rPr sz="1400" b="1" spc="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cash,</a:t>
            </a:r>
            <a:r>
              <a:rPr sz="1400" b="1" spc="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weapons,</a:t>
            </a:r>
            <a:r>
              <a:rPr sz="1400" b="1" spc="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propaganda.</a:t>
            </a:r>
            <a:r>
              <a:rPr sz="1400" b="1" spc="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20" dirty="0">
                <a:solidFill>
                  <a:srgbClr val="161D44"/>
                </a:solidFill>
                <a:latin typeface="Roboto Bk"/>
                <a:cs typeface="Roboto Bk"/>
              </a:rPr>
              <a:t>Use</a:t>
            </a:r>
            <a:r>
              <a:rPr sz="1400" b="1" spc="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of</a:t>
            </a:r>
            <a:r>
              <a:rPr sz="1400" b="1" spc="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premises</a:t>
            </a:r>
            <a:r>
              <a:rPr sz="1400" b="1" spc="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to</a:t>
            </a:r>
            <a:r>
              <a:rPr sz="1400" b="1" spc="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store</a:t>
            </a:r>
            <a:r>
              <a:rPr sz="1400" b="1" spc="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goods.</a:t>
            </a:r>
            <a:r>
              <a:rPr sz="1400" b="1" spc="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20" dirty="0">
                <a:solidFill>
                  <a:srgbClr val="161D44"/>
                </a:solidFill>
                <a:latin typeface="Roboto Bk"/>
                <a:cs typeface="Roboto Bk"/>
              </a:rPr>
              <a:t>Use</a:t>
            </a:r>
            <a:r>
              <a:rPr sz="1400" b="1" spc="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of</a:t>
            </a:r>
            <a:r>
              <a:rPr sz="1400" b="1" spc="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4" dirty="0">
                <a:solidFill>
                  <a:srgbClr val="161D44"/>
                </a:solidFill>
                <a:latin typeface="Roboto Bk"/>
                <a:cs typeface="Roboto Bk"/>
              </a:rPr>
              <a:t>VO’s</a:t>
            </a:r>
            <a:r>
              <a:rPr sz="1400" b="1" spc="-4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communication</a:t>
            </a:r>
            <a:r>
              <a:rPr sz="1400" b="1" spc="59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networks</a:t>
            </a:r>
            <a:r>
              <a:rPr sz="1400" b="1" spc="59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to</a:t>
            </a:r>
            <a:r>
              <a:rPr sz="1400" b="1" spc="59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aid</a:t>
            </a:r>
            <a:r>
              <a:rPr sz="1400" b="1" spc="59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terrorist</a:t>
            </a:r>
            <a:r>
              <a:rPr sz="1400" b="1" spc="59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logistics.</a:t>
            </a:r>
            <a:r>
              <a:rPr sz="1400" b="1" spc="59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20" dirty="0">
                <a:solidFill>
                  <a:srgbClr val="161D44"/>
                </a:solidFill>
                <a:latin typeface="Roboto Bk"/>
                <a:cs typeface="Roboto Bk"/>
              </a:rPr>
              <a:t>VO</a:t>
            </a:r>
            <a:r>
              <a:rPr sz="1400" b="1" spc="59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simply</a:t>
            </a:r>
            <a:r>
              <a:rPr sz="1400" b="1" spc="59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used</a:t>
            </a:r>
            <a:r>
              <a:rPr sz="1400" b="1" spc="59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as</a:t>
            </a:r>
            <a:r>
              <a:rPr sz="1400" b="1" spc="59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75" dirty="0">
                <a:solidFill>
                  <a:srgbClr val="161D44"/>
                </a:solidFill>
                <a:latin typeface="Roboto Bk"/>
                <a:cs typeface="Roboto Bk"/>
              </a:rPr>
              <a:t>a</a:t>
            </a:r>
            <a:r>
              <a:rPr sz="1400" b="1" spc="-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networking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opportunity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65" dirty="0">
                <a:solidFill>
                  <a:srgbClr val="161D44"/>
                </a:solidFill>
                <a:latin typeface="Roboto Bk"/>
                <a:cs typeface="Roboto Bk"/>
              </a:rPr>
              <a:t>–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u="sng" spc="-114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Know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280" dirty="0">
                <a:solidFill>
                  <a:srgbClr val="161D44"/>
                </a:solidFill>
                <a:latin typeface="Roboto Bk"/>
                <a:cs typeface="Roboto Bk"/>
              </a:rPr>
              <a:t>y</a:t>
            </a:r>
            <a:r>
              <a:rPr sz="1400" b="1" u="sng" spc="-260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 </a:t>
            </a:r>
            <a:r>
              <a:rPr sz="1400" b="1" u="sng" spc="-95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our</a:t>
            </a:r>
            <a:r>
              <a:rPr sz="1400" b="1" u="sng" spc="-30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 </a:t>
            </a:r>
            <a:r>
              <a:rPr sz="1400" b="1" u="sng" spc="-90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Partners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.</a:t>
            </a:r>
            <a:endParaRPr sz="1400">
              <a:latin typeface="Roboto Bk"/>
              <a:cs typeface="Roboto Bk"/>
            </a:endParaRPr>
          </a:p>
          <a:p>
            <a:pPr marL="314960" marR="9525" algn="just">
              <a:lnSpc>
                <a:spcPct val="125099"/>
              </a:lnSpc>
            </a:pPr>
            <a:r>
              <a:rPr sz="1400" b="1" spc="-5" dirty="0">
                <a:solidFill>
                  <a:srgbClr val="161D44"/>
                </a:solidFill>
                <a:latin typeface="Roboto Cn"/>
                <a:cs typeface="Roboto Cn"/>
              </a:rPr>
              <a:t>Use</a:t>
            </a:r>
            <a:r>
              <a:rPr sz="1400" b="1" spc="70" dirty="0">
                <a:solidFill>
                  <a:srgbClr val="161D44"/>
                </a:solidFill>
                <a:latin typeface="Roboto Cn"/>
                <a:cs typeface="Roboto Cn"/>
              </a:rPr>
              <a:t> </a:t>
            </a:r>
            <a:r>
              <a:rPr sz="1400" b="1" spc="5" dirty="0">
                <a:solidFill>
                  <a:srgbClr val="161D44"/>
                </a:solidFill>
                <a:latin typeface="Roboto Cn"/>
                <a:cs typeface="Roboto Cn"/>
              </a:rPr>
              <a:t>of</a:t>
            </a:r>
            <a:r>
              <a:rPr sz="1400" b="1" spc="70" dirty="0">
                <a:solidFill>
                  <a:srgbClr val="161D44"/>
                </a:solidFill>
                <a:latin typeface="Roboto Cn"/>
                <a:cs typeface="Roboto Cn"/>
              </a:rPr>
              <a:t> </a:t>
            </a:r>
            <a:r>
              <a:rPr sz="1400" b="1" spc="-5" dirty="0">
                <a:solidFill>
                  <a:srgbClr val="161D44"/>
                </a:solidFill>
                <a:latin typeface="Roboto Cn"/>
                <a:cs typeface="Roboto Cn"/>
              </a:rPr>
              <a:t>VO’s</a:t>
            </a:r>
            <a:r>
              <a:rPr sz="1400" b="1" spc="70" dirty="0">
                <a:solidFill>
                  <a:srgbClr val="161D44"/>
                </a:solidFill>
                <a:latin typeface="Roboto Cn"/>
                <a:cs typeface="Roboto Cn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Cn"/>
                <a:cs typeface="Roboto Cn"/>
              </a:rPr>
              <a:t>name</a:t>
            </a:r>
            <a:r>
              <a:rPr sz="1400" b="1" spc="70" dirty="0">
                <a:solidFill>
                  <a:srgbClr val="161D44"/>
                </a:solidFill>
                <a:latin typeface="Roboto Cn"/>
                <a:cs typeface="Roboto Cn"/>
              </a:rPr>
              <a:t> </a:t>
            </a:r>
            <a:r>
              <a:rPr sz="1400" b="1" spc="-5" dirty="0">
                <a:solidFill>
                  <a:srgbClr val="161D44"/>
                </a:solidFill>
                <a:latin typeface="Roboto Cn"/>
                <a:cs typeface="Roboto Cn"/>
              </a:rPr>
              <a:t>and</a:t>
            </a:r>
            <a:r>
              <a:rPr sz="1400" b="1" spc="70" dirty="0">
                <a:solidFill>
                  <a:srgbClr val="161D44"/>
                </a:solidFill>
                <a:latin typeface="Roboto Cn"/>
                <a:cs typeface="Roboto Cn"/>
              </a:rPr>
              <a:t> </a:t>
            </a:r>
            <a:r>
              <a:rPr sz="1400" b="1" spc="-5" dirty="0">
                <a:solidFill>
                  <a:srgbClr val="161D44"/>
                </a:solidFill>
                <a:latin typeface="Roboto Cn"/>
                <a:cs typeface="Roboto Cn"/>
              </a:rPr>
              <a:t>Status</a:t>
            </a:r>
            <a:r>
              <a:rPr sz="1400" b="1" spc="85" dirty="0">
                <a:solidFill>
                  <a:srgbClr val="161D44"/>
                </a:solidFill>
                <a:latin typeface="Roboto Cn"/>
                <a:cs typeface="Roboto Cn"/>
              </a:rPr>
              <a:t> </a:t>
            </a:r>
            <a:r>
              <a:rPr sz="1400" b="1" spc="-165" dirty="0">
                <a:solidFill>
                  <a:srgbClr val="161D44"/>
                </a:solidFill>
                <a:latin typeface="Roboto Bk"/>
                <a:cs typeface="Roboto Bk"/>
              </a:rPr>
              <a:t>–</a:t>
            </a:r>
            <a:r>
              <a:rPr sz="1400" b="1" spc="4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terrorist</a:t>
            </a:r>
            <a:r>
              <a:rPr sz="1400" b="1" spc="4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organisations</a:t>
            </a:r>
            <a:r>
              <a:rPr sz="1400" b="1" spc="4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4" dirty="0">
                <a:solidFill>
                  <a:srgbClr val="161D44"/>
                </a:solidFill>
                <a:latin typeface="Roboto Bk"/>
                <a:cs typeface="Roboto Bk"/>
              </a:rPr>
              <a:t>might</a:t>
            </a:r>
            <a:r>
              <a:rPr sz="1400" b="1" spc="4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usurp</a:t>
            </a:r>
            <a:r>
              <a:rPr sz="1400" b="1" spc="4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your</a:t>
            </a:r>
            <a:r>
              <a:rPr sz="1400" b="1" spc="4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4" dirty="0">
                <a:solidFill>
                  <a:srgbClr val="161D44"/>
                </a:solidFill>
                <a:latin typeface="Roboto Bk"/>
                <a:cs typeface="Roboto Bk"/>
              </a:rPr>
              <a:t>name</a:t>
            </a:r>
            <a:r>
              <a:rPr sz="1400" b="1" spc="4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to</a:t>
            </a:r>
            <a:r>
              <a:rPr sz="1400" b="1" spc="-4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collect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funds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especially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via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crowdfunding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65" dirty="0">
                <a:solidFill>
                  <a:srgbClr val="161D44"/>
                </a:solidFill>
                <a:latin typeface="Roboto Bk"/>
                <a:cs typeface="Roboto Bk"/>
              </a:rPr>
              <a:t>–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u="sng" spc="-110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Check</a:t>
            </a:r>
            <a:r>
              <a:rPr sz="1400" b="1" u="sng" spc="-30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 </a:t>
            </a:r>
            <a:r>
              <a:rPr sz="1400" b="1" u="sng" spc="-120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Regularly</a:t>
            </a:r>
            <a:r>
              <a:rPr sz="1400" b="1" u="sng" spc="30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 </a:t>
            </a:r>
            <a:r>
              <a:rPr sz="1400" b="1" u="sng" spc="-95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Social</a:t>
            </a:r>
            <a:r>
              <a:rPr sz="1400" b="1" u="sng" spc="-30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 </a:t>
            </a:r>
            <a:r>
              <a:rPr sz="1400" b="1" u="sng" spc="-100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Media.</a:t>
            </a:r>
            <a:endParaRPr sz="1400">
              <a:latin typeface="Roboto Bk"/>
              <a:cs typeface="Roboto Bk"/>
            </a:endParaRPr>
          </a:p>
          <a:p>
            <a:pPr marL="314960" marR="9525" algn="just">
              <a:lnSpc>
                <a:spcPct val="125099"/>
              </a:lnSpc>
            </a:pPr>
            <a:r>
              <a:rPr sz="1400" b="1" spc="15" dirty="0">
                <a:solidFill>
                  <a:srgbClr val="161D44"/>
                </a:solidFill>
                <a:latin typeface="Roboto Cn"/>
                <a:cs typeface="Roboto Cn"/>
              </a:rPr>
              <a:t>Abuse</a:t>
            </a:r>
            <a:r>
              <a:rPr sz="1400" b="1" spc="85" dirty="0">
                <a:solidFill>
                  <a:srgbClr val="161D44"/>
                </a:solidFill>
                <a:latin typeface="Roboto Cn"/>
                <a:cs typeface="Roboto Cn"/>
              </a:rPr>
              <a:t> </a:t>
            </a:r>
            <a:r>
              <a:rPr sz="1400" b="1" spc="5" dirty="0">
                <a:solidFill>
                  <a:srgbClr val="161D44"/>
                </a:solidFill>
                <a:latin typeface="Roboto Cn"/>
                <a:cs typeface="Roboto Cn"/>
              </a:rPr>
              <a:t>of</a:t>
            </a:r>
            <a:r>
              <a:rPr sz="1400" b="1" spc="85" dirty="0">
                <a:solidFill>
                  <a:srgbClr val="161D44"/>
                </a:solidFill>
                <a:latin typeface="Roboto Cn"/>
                <a:cs typeface="Roboto Cn"/>
              </a:rPr>
              <a:t> </a:t>
            </a:r>
            <a:r>
              <a:rPr sz="1400" b="1" spc="10" dirty="0">
                <a:solidFill>
                  <a:srgbClr val="161D44"/>
                </a:solidFill>
                <a:latin typeface="Roboto Cn"/>
                <a:cs typeface="Roboto Cn"/>
              </a:rPr>
              <a:t>VO</a:t>
            </a:r>
            <a:r>
              <a:rPr sz="1400" b="1" spc="85" dirty="0">
                <a:solidFill>
                  <a:srgbClr val="161D44"/>
                </a:solidFill>
                <a:latin typeface="Roboto Cn"/>
                <a:cs typeface="Roboto Cn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Cn"/>
                <a:cs typeface="Roboto Cn"/>
              </a:rPr>
              <a:t>from</a:t>
            </a:r>
            <a:r>
              <a:rPr sz="1400" b="1" spc="85" dirty="0">
                <a:solidFill>
                  <a:srgbClr val="161D44"/>
                </a:solidFill>
                <a:latin typeface="Roboto Cn"/>
                <a:cs typeface="Roboto Cn"/>
              </a:rPr>
              <a:t> </a:t>
            </a:r>
            <a:r>
              <a:rPr sz="1400" b="1" spc="-5" dirty="0">
                <a:solidFill>
                  <a:srgbClr val="161D44"/>
                </a:solidFill>
                <a:latin typeface="Roboto Cn"/>
                <a:cs typeface="Roboto Cn"/>
              </a:rPr>
              <a:t>within</a:t>
            </a:r>
            <a:r>
              <a:rPr sz="1400" b="1" spc="90" dirty="0">
                <a:solidFill>
                  <a:srgbClr val="161D44"/>
                </a:solidFill>
                <a:latin typeface="Roboto Cn"/>
                <a:cs typeface="Roboto Cn"/>
              </a:rPr>
              <a:t> </a:t>
            </a:r>
            <a:r>
              <a:rPr sz="1400" b="1" spc="-165" dirty="0">
                <a:solidFill>
                  <a:srgbClr val="161D44"/>
                </a:solidFill>
                <a:latin typeface="Roboto Bk"/>
                <a:cs typeface="Roboto Bk"/>
              </a:rPr>
              <a:t>–</a:t>
            </a:r>
            <a:r>
              <a:rPr sz="1400" b="1" spc="5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members</a:t>
            </a:r>
            <a:r>
              <a:rPr sz="1400" b="1" spc="5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4" dirty="0">
                <a:solidFill>
                  <a:srgbClr val="161D44"/>
                </a:solidFill>
                <a:latin typeface="Roboto Bk"/>
                <a:cs typeface="Roboto Bk"/>
              </a:rPr>
              <a:t>might</a:t>
            </a:r>
            <a:r>
              <a:rPr sz="1400" b="1" spc="5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abuse</a:t>
            </a:r>
            <a:r>
              <a:rPr sz="1400" b="1" spc="5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their</a:t>
            </a:r>
            <a:r>
              <a:rPr sz="1400" b="1" spc="5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position</a:t>
            </a:r>
            <a:r>
              <a:rPr sz="1400" b="1" spc="5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within</a:t>
            </a:r>
            <a:r>
              <a:rPr sz="1400" b="1" spc="5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5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20" dirty="0">
                <a:solidFill>
                  <a:srgbClr val="161D44"/>
                </a:solidFill>
                <a:latin typeface="Roboto Bk"/>
                <a:cs typeface="Roboto Bk"/>
              </a:rPr>
              <a:t>VO</a:t>
            </a:r>
            <a:r>
              <a:rPr sz="1400" b="1" spc="5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to</a:t>
            </a:r>
            <a:r>
              <a:rPr sz="1400" b="1" spc="-4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4" dirty="0">
                <a:solidFill>
                  <a:srgbClr val="161D44"/>
                </a:solidFill>
                <a:latin typeface="Roboto Bk"/>
                <a:cs typeface="Roboto Bk"/>
              </a:rPr>
              <a:t>skim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75" dirty="0">
                <a:solidFill>
                  <a:srgbClr val="161D44"/>
                </a:solidFill>
                <a:latin typeface="Roboto Bk"/>
                <a:cs typeface="Roboto Bk"/>
              </a:rPr>
              <a:t>off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25" dirty="0">
                <a:solidFill>
                  <a:srgbClr val="161D44"/>
                </a:solidFill>
                <a:latin typeface="Roboto Bk"/>
                <a:cs typeface="Roboto Bk"/>
              </a:rPr>
              <a:t>money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or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other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assets,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such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as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food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65" dirty="0">
                <a:solidFill>
                  <a:srgbClr val="161D44"/>
                </a:solidFill>
                <a:latin typeface="Roboto Bk"/>
                <a:cs typeface="Roboto Bk"/>
              </a:rPr>
              <a:t>–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u="sng" spc="-114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Know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280" dirty="0">
                <a:solidFill>
                  <a:srgbClr val="161D44"/>
                </a:solidFill>
                <a:latin typeface="Roboto Bk"/>
                <a:cs typeface="Roboto Bk"/>
              </a:rPr>
              <a:t>y</a:t>
            </a:r>
            <a:r>
              <a:rPr sz="1400" b="1" u="sng" spc="-260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 </a:t>
            </a:r>
            <a:r>
              <a:rPr sz="1400" b="1" u="sng" spc="-95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our</a:t>
            </a:r>
            <a:r>
              <a:rPr sz="1400" b="1" u="sng" spc="-30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 </a:t>
            </a:r>
            <a:r>
              <a:rPr sz="1400" b="1" u="sng" spc="-90" dirty="0">
                <a:solidFill>
                  <a:srgbClr val="161D44"/>
                </a:solidFill>
                <a:uFill>
                  <a:solidFill>
                    <a:srgbClr val="161D44"/>
                  </a:solidFill>
                </a:uFill>
                <a:latin typeface="Roboto Bk"/>
                <a:cs typeface="Roboto Bk"/>
              </a:rPr>
              <a:t>Partners.</a:t>
            </a:r>
            <a:endParaRPr sz="1400">
              <a:latin typeface="Roboto Bk"/>
              <a:cs typeface="Roboto Bk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20501" y="5768933"/>
            <a:ext cx="4142150" cy="492764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1290" rIns="0" bIns="0" rtlCol="0">
            <a:spAutoFit/>
          </a:bodyPr>
          <a:lstStyle/>
          <a:p>
            <a:pPr marL="12700" marR="5080">
              <a:lnSpc>
                <a:spcPct val="76000"/>
              </a:lnSpc>
              <a:spcBef>
                <a:spcPts val="1270"/>
              </a:spcBef>
            </a:pPr>
            <a:r>
              <a:rPr spc="-1195" dirty="0"/>
              <a:t>GOOD</a:t>
            </a:r>
            <a:r>
              <a:rPr spc="-280" dirty="0"/>
              <a:t> </a:t>
            </a:r>
            <a:r>
              <a:rPr spc="-965" dirty="0"/>
              <a:t>GOVERNANCE</a:t>
            </a:r>
            <a:r>
              <a:rPr spc="-265" dirty="0"/>
              <a:t> </a:t>
            </a:r>
            <a:r>
              <a:rPr spc="-1019" dirty="0"/>
              <a:t>FOR</a:t>
            </a:r>
            <a:r>
              <a:rPr spc="-270" dirty="0"/>
              <a:t> </a:t>
            </a:r>
            <a:r>
              <a:rPr spc="-790" dirty="0"/>
              <a:t>ADMINISTRATORS </a:t>
            </a:r>
            <a:r>
              <a:rPr spc="-1115" dirty="0"/>
              <a:t>OF</a:t>
            </a:r>
            <a:r>
              <a:rPr spc="-280" dirty="0"/>
              <a:t> </a:t>
            </a:r>
            <a:r>
              <a:rPr spc="-960" dirty="0"/>
              <a:t>VOS</a:t>
            </a:r>
          </a:p>
        </p:txBody>
      </p:sp>
      <p:sp>
        <p:nvSpPr>
          <p:cNvPr id="4" name="object 4"/>
          <p:cNvSpPr/>
          <p:nvPr/>
        </p:nvSpPr>
        <p:spPr>
          <a:xfrm>
            <a:off x="890193" y="2555415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5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89999" y="5123271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5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89999" y="5390195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5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89999" y="5924043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5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89999" y="6457891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4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89999" y="7963412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4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89999" y="8230336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4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89999" y="8764183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4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89999" y="9031107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4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89999" y="9298031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4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89999" y="9564955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4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743934" y="2029030"/>
            <a:ext cx="6078855" cy="7660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Q:</a:t>
            </a:r>
            <a:r>
              <a:rPr sz="1400" i="1" spc="204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spc="-10" dirty="0">
                <a:solidFill>
                  <a:srgbClr val="161D44"/>
                </a:solidFill>
                <a:latin typeface="Roboto Th"/>
                <a:cs typeface="Roboto Th"/>
              </a:rPr>
              <a:t>WHO</a:t>
            </a:r>
            <a:r>
              <a:rPr sz="1400" i="1" spc="204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CAN</a:t>
            </a:r>
            <a:r>
              <a:rPr sz="1400" i="1" spc="204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BE</a:t>
            </a:r>
            <a:r>
              <a:rPr sz="1400" i="1" spc="204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AN</a:t>
            </a:r>
            <a:r>
              <a:rPr sz="1400" i="1" spc="204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spc="-10" dirty="0">
                <a:solidFill>
                  <a:srgbClr val="161D44"/>
                </a:solidFill>
                <a:latin typeface="Roboto Th"/>
                <a:cs typeface="Roboto Th"/>
              </a:rPr>
              <a:t>ADMINISTRATOR?</a:t>
            </a:r>
            <a:endParaRPr sz="1400">
              <a:latin typeface="Roboto Th"/>
              <a:cs typeface="Roboto Th"/>
            </a:endParaRPr>
          </a:p>
          <a:p>
            <a:pPr marL="314960" marR="5080" algn="just">
              <a:lnSpc>
                <a:spcPct val="125099"/>
              </a:lnSpc>
              <a:spcBef>
                <a:spcPts val="1140"/>
              </a:spcBef>
            </a:pPr>
            <a:r>
              <a:rPr sz="1400" b="1" spc="-130" dirty="0">
                <a:solidFill>
                  <a:srgbClr val="161D44"/>
                </a:solidFill>
                <a:latin typeface="Roboto Bk"/>
                <a:cs typeface="Roboto Bk"/>
              </a:rPr>
              <a:t>“any</a:t>
            </a:r>
            <a:r>
              <a:rPr sz="1400" b="1" spc="4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person</a:t>
            </a:r>
            <a:r>
              <a:rPr sz="1400" b="1" spc="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who</a:t>
            </a:r>
            <a:r>
              <a:rPr sz="1400" b="1" spc="2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45" dirty="0">
                <a:solidFill>
                  <a:srgbClr val="161D44"/>
                </a:solidFill>
                <a:latin typeface="Roboto Bk"/>
                <a:cs typeface="Roboto Bk"/>
              </a:rPr>
              <a:t>is</a:t>
            </a:r>
            <a:r>
              <a:rPr sz="1400" b="1" spc="2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appointed</a:t>
            </a:r>
            <a:r>
              <a:rPr sz="1400" b="1" spc="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65" dirty="0">
                <a:solidFill>
                  <a:srgbClr val="161D44"/>
                </a:solidFill>
                <a:latin typeface="Roboto Bk"/>
                <a:cs typeface="Roboto Bk"/>
              </a:rPr>
              <a:t>to</a:t>
            </a:r>
            <a:r>
              <a:rPr sz="1400" b="1" spc="2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control,</a:t>
            </a:r>
            <a:r>
              <a:rPr sz="1400" b="1" spc="2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supervise</a:t>
            </a:r>
            <a:r>
              <a:rPr sz="1400" b="1" spc="2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45" dirty="0">
                <a:solidFill>
                  <a:srgbClr val="161D44"/>
                </a:solidFill>
                <a:latin typeface="Roboto Bk"/>
                <a:cs typeface="Roboto Bk"/>
              </a:rPr>
              <a:t>or</a:t>
            </a:r>
            <a:r>
              <a:rPr sz="1400" b="1" spc="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administer</a:t>
            </a:r>
            <a:r>
              <a:rPr sz="1400" b="1" spc="2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an</a:t>
            </a:r>
            <a:r>
              <a:rPr sz="1400" b="1" spc="2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60" dirty="0">
                <a:solidFill>
                  <a:srgbClr val="161D44"/>
                </a:solidFill>
                <a:latin typeface="Roboto Bk"/>
                <a:cs typeface="Roboto Bk"/>
              </a:rPr>
              <a:t>organisation,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and</a:t>
            </a:r>
            <a:r>
              <a:rPr sz="1400" b="1" spc="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55" dirty="0">
                <a:solidFill>
                  <a:srgbClr val="161D44"/>
                </a:solidFill>
                <a:latin typeface="Roboto Bk"/>
                <a:cs typeface="Roboto Bk"/>
              </a:rPr>
              <a:t>includes</a:t>
            </a:r>
            <a:r>
              <a:rPr sz="1400" b="1" spc="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a</a:t>
            </a:r>
            <a:r>
              <a:rPr sz="1400" b="1" spc="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70" dirty="0">
                <a:solidFill>
                  <a:srgbClr val="161D44"/>
                </a:solidFill>
                <a:latin typeface="Roboto Bk"/>
                <a:cs typeface="Roboto Bk"/>
              </a:rPr>
              <a:t>governor,</a:t>
            </a:r>
            <a:r>
              <a:rPr sz="1400" b="1" spc="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65" dirty="0">
                <a:solidFill>
                  <a:srgbClr val="161D44"/>
                </a:solidFill>
                <a:latin typeface="Roboto Bk"/>
                <a:cs typeface="Roboto Bk"/>
              </a:rPr>
              <a:t>director,</a:t>
            </a:r>
            <a:r>
              <a:rPr sz="1400" b="1" spc="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50" dirty="0">
                <a:solidFill>
                  <a:srgbClr val="161D44"/>
                </a:solidFill>
                <a:latin typeface="Roboto Bk"/>
                <a:cs typeface="Roboto Bk"/>
              </a:rPr>
              <a:t>trustee</a:t>
            </a:r>
            <a:r>
              <a:rPr sz="1400" b="1" spc="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or</a:t>
            </a:r>
            <a:r>
              <a:rPr sz="1400" b="1" spc="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committee</a:t>
            </a:r>
            <a:r>
              <a:rPr sz="1400" b="1" spc="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70" dirty="0">
                <a:solidFill>
                  <a:srgbClr val="161D44"/>
                </a:solidFill>
                <a:latin typeface="Roboto Bk"/>
                <a:cs typeface="Roboto Bk"/>
              </a:rPr>
              <a:t>member</a:t>
            </a:r>
            <a:r>
              <a:rPr sz="1400" b="1" spc="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or</a:t>
            </a:r>
            <a:r>
              <a:rPr sz="1400" b="1" spc="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any</a:t>
            </a:r>
            <a:r>
              <a:rPr sz="1400" b="1" spc="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other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person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who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60" dirty="0">
                <a:solidFill>
                  <a:srgbClr val="161D44"/>
                </a:solidFill>
                <a:latin typeface="Roboto Bk"/>
                <a:cs typeface="Roboto Bk"/>
              </a:rPr>
              <a:t>carries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70" dirty="0">
                <a:solidFill>
                  <a:srgbClr val="161D44"/>
                </a:solidFill>
                <a:latin typeface="Roboto Bk"/>
                <a:cs typeface="Roboto Bk"/>
              </a:rPr>
              <a:t>out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75" dirty="0">
                <a:solidFill>
                  <a:srgbClr val="161D44"/>
                </a:solidFill>
                <a:latin typeface="Roboto Bk"/>
                <a:cs typeface="Roboto Bk"/>
              </a:rPr>
              <a:t>such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functions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even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if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under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another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name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70" dirty="0">
                <a:solidFill>
                  <a:srgbClr val="161D44"/>
                </a:solidFill>
                <a:latin typeface="Roboto Bk"/>
                <a:cs typeface="Roboto Bk"/>
              </a:rPr>
              <a:t>but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65" dirty="0">
                <a:solidFill>
                  <a:srgbClr val="161D44"/>
                </a:solidFill>
                <a:latin typeface="Roboto Bk"/>
                <a:cs typeface="Roboto Bk"/>
              </a:rPr>
              <a:t>shall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25" dirty="0">
                <a:solidFill>
                  <a:srgbClr val="161D44"/>
                </a:solidFill>
                <a:latin typeface="Roboto Bk"/>
                <a:cs typeface="Roboto Bk"/>
              </a:rPr>
              <a:t>not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include</a:t>
            </a:r>
            <a:r>
              <a:rPr sz="1400" b="1" spc="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a</a:t>
            </a:r>
            <a:r>
              <a:rPr sz="1400" b="1" spc="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manager</a:t>
            </a:r>
            <a:r>
              <a:rPr sz="1400" b="1" spc="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or</a:t>
            </a:r>
            <a:r>
              <a:rPr sz="1400" b="1" spc="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20" dirty="0">
                <a:solidFill>
                  <a:srgbClr val="161D44"/>
                </a:solidFill>
                <a:latin typeface="Roboto Bk"/>
                <a:cs typeface="Roboto Bk"/>
              </a:rPr>
              <a:t>an</a:t>
            </a:r>
            <a:r>
              <a:rPr sz="1400" b="1" spc="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executive</a:t>
            </a:r>
            <a:r>
              <a:rPr sz="1400" b="1" spc="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while</a:t>
            </a:r>
            <a:r>
              <a:rPr sz="1400" b="1" spc="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carrying</a:t>
            </a:r>
            <a:r>
              <a:rPr sz="1400" b="1" spc="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65" dirty="0">
                <a:solidFill>
                  <a:srgbClr val="161D44"/>
                </a:solidFill>
                <a:latin typeface="Roboto Bk"/>
                <a:cs typeface="Roboto Bk"/>
              </a:rPr>
              <a:t>out</a:t>
            </a:r>
            <a:r>
              <a:rPr sz="1400" b="1" spc="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functions</a:t>
            </a:r>
            <a:r>
              <a:rPr sz="1400" b="1" spc="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under</a:t>
            </a:r>
            <a:r>
              <a:rPr sz="1400" b="1" spc="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a</a:t>
            </a:r>
            <a:r>
              <a:rPr sz="1400" b="1" spc="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20" dirty="0">
                <a:solidFill>
                  <a:srgbClr val="161D44"/>
                </a:solidFill>
                <a:latin typeface="Roboto Bk"/>
                <a:cs typeface="Roboto Bk"/>
              </a:rPr>
              <a:t>contract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against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remuneration</a:t>
            </a:r>
            <a:r>
              <a:rPr sz="1400" b="1" spc="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except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45" dirty="0">
                <a:solidFill>
                  <a:srgbClr val="161D44"/>
                </a:solidFill>
                <a:latin typeface="Roboto Bk"/>
                <a:cs typeface="Roboto Bk"/>
              </a:rPr>
              <a:t>in</a:t>
            </a:r>
            <a:r>
              <a:rPr sz="1400" b="1" spc="-4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so</a:t>
            </a:r>
            <a:r>
              <a:rPr sz="1400" b="1" spc="-4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35" dirty="0">
                <a:solidFill>
                  <a:srgbClr val="161D44"/>
                </a:solidFill>
                <a:latin typeface="Roboto Bk"/>
                <a:cs typeface="Roboto Bk"/>
              </a:rPr>
              <a:t>far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as </a:t>
            </a:r>
            <a:r>
              <a:rPr sz="1400" b="1" spc="-65" dirty="0">
                <a:solidFill>
                  <a:srgbClr val="161D44"/>
                </a:solidFill>
                <a:latin typeface="Roboto Bk"/>
                <a:cs typeface="Roboto Bk"/>
              </a:rPr>
              <a:t>he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is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50" dirty="0">
                <a:solidFill>
                  <a:srgbClr val="161D44"/>
                </a:solidFill>
                <a:latin typeface="Roboto Bk"/>
                <a:cs typeface="Roboto Bk"/>
              </a:rPr>
              <a:t>an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administrator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and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only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25" dirty="0">
                <a:solidFill>
                  <a:srgbClr val="161D44"/>
                </a:solidFill>
                <a:latin typeface="Roboto Bk"/>
                <a:cs typeface="Roboto Bk"/>
              </a:rPr>
              <a:t>relating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to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his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functions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as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an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administrator.”</a:t>
            </a:r>
            <a:endParaRPr sz="1400">
              <a:latin typeface="Roboto Bk"/>
              <a:cs typeface="Roboto Bk"/>
            </a:endParaRPr>
          </a:p>
          <a:p>
            <a:pPr marL="1456055" algn="just">
              <a:lnSpc>
                <a:spcPct val="100000"/>
              </a:lnSpc>
              <a:spcBef>
                <a:spcPts val="425"/>
              </a:spcBef>
            </a:pP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Ch.</a:t>
            </a:r>
            <a:r>
              <a:rPr sz="1400" b="1" spc="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35" dirty="0">
                <a:solidFill>
                  <a:srgbClr val="161D44"/>
                </a:solidFill>
                <a:latin typeface="Roboto Bk"/>
                <a:cs typeface="Roboto Bk"/>
              </a:rPr>
              <a:t>492</a:t>
            </a:r>
            <a:r>
              <a:rPr sz="1400" b="1" spc="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Voluntary</a:t>
            </a:r>
            <a:r>
              <a:rPr sz="1400" b="1" spc="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Organisations</a:t>
            </a:r>
            <a:r>
              <a:rPr sz="1400" b="1" spc="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Act</a:t>
            </a:r>
            <a:r>
              <a:rPr sz="1400" b="1" spc="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Article</a:t>
            </a:r>
            <a:r>
              <a:rPr sz="1400" b="1" spc="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50" dirty="0">
                <a:solidFill>
                  <a:srgbClr val="161D44"/>
                </a:solidFill>
                <a:latin typeface="Roboto Bk"/>
                <a:cs typeface="Roboto Bk"/>
              </a:rPr>
              <a:t>2</a:t>
            </a:r>
            <a:endParaRPr sz="1400">
              <a:latin typeface="Roboto Bk"/>
              <a:cs typeface="Roboto Bk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endParaRPr sz="1400">
              <a:latin typeface="Roboto Bk"/>
              <a:cs typeface="Roboto Bk"/>
            </a:endParaRPr>
          </a:p>
          <a:p>
            <a:pPr marL="12700">
              <a:lnSpc>
                <a:spcPct val="100000"/>
              </a:lnSpc>
            </a:pP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Q:</a:t>
            </a:r>
            <a:r>
              <a:rPr sz="1400" i="1" spc="254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spc="-10" dirty="0">
                <a:solidFill>
                  <a:srgbClr val="161D44"/>
                </a:solidFill>
                <a:latin typeface="Roboto Th"/>
                <a:cs typeface="Roboto Th"/>
              </a:rPr>
              <a:t>WHY</a:t>
            </a:r>
            <a:r>
              <a:rPr sz="1400" i="1" spc="254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MAINTAIN</a:t>
            </a:r>
            <a:r>
              <a:rPr sz="1400" i="1" spc="254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GOOD</a:t>
            </a:r>
            <a:r>
              <a:rPr sz="1400" i="1" spc="254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spc="-10" dirty="0">
                <a:solidFill>
                  <a:srgbClr val="161D44"/>
                </a:solidFill>
                <a:latin typeface="Roboto Th"/>
                <a:cs typeface="Roboto Th"/>
              </a:rPr>
              <a:t>GOVERNANCE?</a:t>
            </a:r>
            <a:endParaRPr sz="1400">
              <a:latin typeface="Roboto Th"/>
              <a:cs typeface="Roboto Th"/>
            </a:endParaRPr>
          </a:p>
          <a:p>
            <a:pPr>
              <a:lnSpc>
                <a:spcPct val="100000"/>
              </a:lnSpc>
              <a:spcBef>
                <a:spcPts val="484"/>
              </a:spcBef>
            </a:pPr>
            <a:endParaRPr sz="1400">
              <a:latin typeface="Roboto Th"/>
              <a:cs typeface="Roboto Th"/>
            </a:endParaRPr>
          </a:p>
          <a:p>
            <a:pPr marL="314960">
              <a:lnSpc>
                <a:spcPct val="100000"/>
              </a:lnSpc>
            </a:pP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An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administrator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is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considered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a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fiduciary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person.</a:t>
            </a:r>
            <a:endParaRPr sz="1400">
              <a:latin typeface="Roboto Bk"/>
              <a:cs typeface="Roboto Bk"/>
            </a:endParaRPr>
          </a:p>
          <a:p>
            <a:pPr marL="314960" marR="8255">
              <a:lnSpc>
                <a:spcPct val="125099"/>
              </a:lnSpc>
            </a:pP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Administrators</a:t>
            </a:r>
            <a:r>
              <a:rPr sz="1400" b="1" spc="4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75" dirty="0">
                <a:solidFill>
                  <a:srgbClr val="161D44"/>
                </a:solidFill>
                <a:latin typeface="Roboto Bk"/>
                <a:cs typeface="Roboto Bk"/>
              </a:rPr>
              <a:t>must</a:t>
            </a:r>
            <a:r>
              <a:rPr sz="1400" b="1" spc="4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45" dirty="0">
                <a:solidFill>
                  <a:srgbClr val="161D44"/>
                </a:solidFill>
                <a:latin typeface="Roboto Bk"/>
                <a:cs typeface="Roboto Bk"/>
              </a:rPr>
              <a:t>use</a:t>
            </a:r>
            <a:r>
              <a:rPr sz="1400" b="1" spc="5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55" dirty="0">
                <a:solidFill>
                  <a:srgbClr val="161D44"/>
                </a:solidFill>
                <a:latin typeface="Roboto Bk"/>
                <a:cs typeface="Roboto Bk"/>
              </a:rPr>
              <a:t>this</a:t>
            </a:r>
            <a:r>
              <a:rPr sz="1400" b="1" spc="4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75" dirty="0">
                <a:solidFill>
                  <a:srgbClr val="161D44"/>
                </a:solidFill>
                <a:latin typeface="Roboto Bk"/>
                <a:cs typeface="Roboto Bk"/>
              </a:rPr>
              <a:t>fiduciary</a:t>
            </a:r>
            <a:r>
              <a:rPr sz="1400" b="1" spc="4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responsibility</a:t>
            </a:r>
            <a:r>
              <a:rPr sz="1400" b="1" spc="5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to</a:t>
            </a:r>
            <a:r>
              <a:rPr sz="1400" b="1" spc="4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75" dirty="0">
                <a:solidFill>
                  <a:srgbClr val="161D44"/>
                </a:solidFill>
                <a:latin typeface="Roboto Bk"/>
                <a:cs typeface="Roboto Bk"/>
              </a:rPr>
              <a:t>engage</a:t>
            </a:r>
            <a:r>
              <a:rPr sz="1400" b="1" spc="4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45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5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65" dirty="0">
                <a:solidFill>
                  <a:srgbClr val="161D44"/>
                </a:solidFill>
                <a:latin typeface="Roboto Bk"/>
                <a:cs typeface="Roboto Bk"/>
              </a:rPr>
              <a:t>social,</a:t>
            </a:r>
            <a:r>
              <a:rPr sz="1400" b="1" spc="4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civil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and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25" dirty="0">
                <a:solidFill>
                  <a:srgbClr val="161D44"/>
                </a:solidFill>
                <a:latin typeface="Roboto Bk"/>
                <a:cs typeface="Roboto Bk"/>
              </a:rPr>
              <a:t>community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benefits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towards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ultimate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social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85" dirty="0">
                <a:solidFill>
                  <a:srgbClr val="161D44"/>
                </a:solidFill>
                <a:latin typeface="Roboto Bk"/>
                <a:cs typeface="Roboto Bk"/>
              </a:rPr>
              <a:t>&amp;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public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purpose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of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25" dirty="0">
                <a:solidFill>
                  <a:srgbClr val="161D44"/>
                </a:solidFill>
                <a:latin typeface="Roboto Bk"/>
                <a:cs typeface="Roboto Bk"/>
              </a:rPr>
              <a:t>VO. </a:t>
            </a:r>
            <a:r>
              <a:rPr sz="1400" b="1" spc="-75" dirty="0">
                <a:solidFill>
                  <a:srgbClr val="161D44"/>
                </a:solidFill>
                <a:latin typeface="Roboto Bk"/>
                <a:cs typeface="Roboto Bk"/>
              </a:rPr>
              <a:t>Therefore,</a:t>
            </a:r>
            <a:r>
              <a:rPr sz="1400" b="1" spc="4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administrators</a:t>
            </a:r>
            <a:r>
              <a:rPr sz="1400" b="1" spc="9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50" dirty="0">
                <a:solidFill>
                  <a:srgbClr val="161D44"/>
                </a:solidFill>
                <a:latin typeface="Roboto Bk"/>
                <a:cs typeface="Roboto Bk"/>
              </a:rPr>
              <a:t>shall</a:t>
            </a:r>
            <a:r>
              <a:rPr sz="1400" b="1" spc="10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do</a:t>
            </a:r>
            <a:r>
              <a:rPr sz="1400" b="1" spc="10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all</a:t>
            </a:r>
            <a:r>
              <a:rPr sz="1400" b="1" spc="10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50" dirty="0">
                <a:solidFill>
                  <a:srgbClr val="161D44"/>
                </a:solidFill>
                <a:latin typeface="Roboto Bk"/>
                <a:cs typeface="Roboto Bk"/>
              </a:rPr>
              <a:t>that</a:t>
            </a:r>
            <a:r>
              <a:rPr sz="1400" b="1" spc="10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is</a:t>
            </a:r>
            <a:r>
              <a:rPr sz="1400" b="1" spc="10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75" dirty="0">
                <a:solidFill>
                  <a:srgbClr val="161D44"/>
                </a:solidFill>
                <a:latin typeface="Roboto Bk"/>
                <a:cs typeface="Roboto Bk"/>
              </a:rPr>
              <a:t>necessary</a:t>
            </a:r>
            <a:r>
              <a:rPr sz="1400" b="1" spc="10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to</a:t>
            </a:r>
            <a:r>
              <a:rPr sz="1400" b="1" spc="10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70" dirty="0">
                <a:solidFill>
                  <a:srgbClr val="161D44"/>
                </a:solidFill>
                <a:latin typeface="Roboto Bk"/>
                <a:cs typeface="Roboto Bk"/>
              </a:rPr>
              <a:t>ensure</a:t>
            </a:r>
            <a:r>
              <a:rPr sz="1400" b="1" spc="10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260" dirty="0">
                <a:solidFill>
                  <a:srgbClr val="161D44"/>
                </a:solidFill>
                <a:latin typeface="Roboto Bk"/>
                <a:cs typeface="Roboto Bk"/>
              </a:rPr>
              <a:t>-</a:t>
            </a:r>
            <a:r>
              <a:rPr sz="1400" b="1" spc="17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55" dirty="0">
                <a:solidFill>
                  <a:srgbClr val="161D44"/>
                </a:solidFill>
                <a:latin typeface="Roboto Bk"/>
                <a:cs typeface="Roboto Bk"/>
              </a:rPr>
              <a:t>credibility,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accountability,</a:t>
            </a:r>
            <a:r>
              <a:rPr sz="1400" b="1" spc="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transparency,</a:t>
            </a:r>
            <a:r>
              <a:rPr sz="1400" b="1" spc="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and</a:t>
            </a:r>
            <a:r>
              <a:rPr sz="1400" b="1" spc="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good</a:t>
            </a:r>
            <a:r>
              <a:rPr sz="1400" b="1" spc="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reputation.</a:t>
            </a:r>
            <a:endParaRPr sz="1400">
              <a:latin typeface="Roboto Bk"/>
              <a:cs typeface="Roboto Bk"/>
            </a:endParaRPr>
          </a:p>
          <a:p>
            <a:pPr marL="314960" marR="6350">
              <a:lnSpc>
                <a:spcPct val="125099"/>
              </a:lnSpc>
            </a:pPr>
            <a:r>
              <a:rPr sz="1400" b="1" spc="-75" dirty="0">
                <a:solidFill>
                  <a:srgbClr val="161D44"/>
                </a:solidFill>
                <a:latin typeface="Roboto Bk"/>
                <a:cs typeface="Roboto Bk"/>
              </a:rPr>
              <a:t>By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ensuring</a:t>
            </a:r>
            <a:r>
              <a:rPr sz="1400" b="1" spc="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these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4</a:t>
            </a:r>
            <a:r>
              <a:rPr sz="1400" b="1" spc="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75" dirty="0">
                <a:solidFill>
                  <a:srgbClr val="161D44"/>
                </a:solidFill>
                <a:latin typeface="Roboto Bk"/>
                <a:cs typeface="Roboto Bk"/>
              </a:rPr>
              <a:t>pillars,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administrators</a:t>
            </a:r>
            <a:r>
              <a:rPr sz="1400" b="1" spc="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75" dirty="0">
                <a:solidFill>
                  <a:srgbClr val="161D44"/>
                </a:solidFill>
                <a:latin typeface="Roboto Bk"/>
                <a:cs typeface="Roboto Bk"/>
              </a:rPr>
              <a:t>would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25" dirty="0">
                <a:solidFill>
                  <a:srgbClr val="161D44"/>
                </a:solidFill>
                <a:latin typeface="Roboto Bk"/>
                <a:cs typeface="Roboto Bk"/>
              </a:rPr>
              <a:t>be</a:t>
            </a:r>
            <a:r>
              <a:rPr sz="1400" b="1" spc="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strengthening</a:t>
            </a:r>
            <a:r>
              <a:rPr sz="1400" b="1" spc="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50" dirty="0">
                <a:solidFill>
                  <a:srgbClr val="161D44"/>
                </a:solidFill>
                <a:latin typeface="Roboto Bk"/>
                <a:cs typeface="Roboto Bk"/>
              </a:rPr>
              <a:t>not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60" dirty="0">
                <a:solidFill>
                  <a:srgbClr val="161D44"/>
                </a:solidFill>
                <a:latin typeface="Roboto Bk"/>
                <a:cs typeface="Roboto Bk"/>
              </a:rPr>
              <a:t>just</a:t>
            </a:r>
            <a:r>
              <a:rPr sz="1400" b="1" spc="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their </a:t>
            </a:r>
            <a:r>
              <a:rPr sz="1400" b="1" spc="-125" dirty="0">
                <a:solidFill>
                  <a:srgbClr val="161D44"/>
                </a:solidFill>
                <a:latin typeface="Roboto Bk"/>
                <a:cs typeface="Roboto Bk"/>
              </a:rPr>
              <a:t>VO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4" dirty="0">
                <a:solidFill>
                  <a:srgbClr val="161D44"/>
                </a:solidFill>
                <a:latin typeface="Roboto Bk"/>
                <a:cs typeface="Roboto Bk"/>
              </a:rPr>
              <a:t>but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also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voluntarism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in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general.</a:t>
            </a:r>
            <a:endParaRPr sz="1400">
              <a:latin typeface="Roboto Bk"/>
              <a:cs typeface="Roboto Bk"/>
            </a:endParaRPr>
          </a:p>
          <a:p>
            <a:pPr marL="12700" marR="79375">
              <a:lnSpc>
                <a:spcPct val="125099"/>
              </a:lnSpc>
              <a:spcBef>
                <a:spcPts val="1665"/>
              </a:spcBef>
            </a:pP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Q:</a:t>
            </a:r>
            <a:r>
              <a:rPr sz="1400" i="1" spc="210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spc="-10" dirty="0">
                <a:solidFill>
                  <a:srgbClr val="161D44"/>
                </a:solidFill>
                <a:latin typeface="Roboto Th"/>
                <a:cs typeface="Roboto Th"/>
              </a:rPr>
              <a:t>HOW</a:t>
            </a:r>
            <a:r>
              <a:rPr sz="1400" i="1" spc="21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CAN</a:t>
            </a:r>
            <a:r>
              <a:rPr sz="1400" i="1" spc="21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ADMINISTRATORS</a:t>
            </a:r>
            <a:r>
              <a:rPr sz="1400" i="1" spc="21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ENSURE</a:t>
            </a:r>
            <a:r>
              <a:rPr sz="1400" i="1" spc="21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GOOD</a:t>
            </a:r>
            <a:r>
              <a:rPr sz="1400" i="1" spc="21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GOVERNANCE</a:t>
            </a:r>
            <a:r>
              <a:rPr sz="1400" i="1" spc="21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WITHIN</a:t>
            </a:r>
            <a:r>
              <a:rPr sz="1400" i="1" spc="21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spc="-50" dirty="0">
                <a:solidFill>
                  <a:srgbClr val="161D44"/>
                </a:solidFill>
                <a:latin typeface="Roboto Th"/>
                <a:cs typeface="Roboto Th"/>
              </a:rPr>
              <a:t>A </a:t>
            </a:r>
            <a:r>
              <a:rPr sz="1400" i="1" spc="-25" dirty="0">
                <a:solidFill>
                  <a:srgbClr val="161D44"/>
                </a:solidFill>
                <a:latin typeface="Roboto Th"/>
                <a:cs typeface="Roboto Th"/>
              </a:rPr>
              <a:t>VO?</a:t>
            </a:r>
            <a:endParaRPr sz="1400">
              <a:latin typeface="Roboto Th"/>
              <a:cs typeface="Roboto Th"/>
            </a:endParaRPr>
          </a:p>
          <a:p>
            <a:pPr>
              <a:lnSpc>
                <a:spcPct val="100000"/>
              </a:lnSpc>
              <a:spcBef>
                <a:spcPts val="525"/>
              </a:spcBef>
            </a:pPr>
            <a:endParaRPr sz="1400">
              <a:latin typeface="Roboto Th"/>
              <a:cs typeface="Roboto Th"/>
            </a:endParaRPr>
          </a:p>
          <a:p>
            <a:pPr marL="314960">
              <a:lnSpc>
                <a:spcPct val="100000"/>
              </a:lnSpc>
            </a:pPr>
            <a:r>
              <a:rPr sz="1400" b="1" spc="-114" dirty="0">
                <a:solidFill>
                  <a:srgbClr val="161D44"/>
                </a:solidFill>
                <a:latin typeface="Roboto Bk"/>
                <a:cs typeface="Roboto Bk"/>
              </a:rPr>
              <a:t>Keep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85" dirty="0">
                <a:solidFill>
                  <a:srgbClr val="161D44"/>
                </a:solidFill>
                <a:latin typeface="Roboto Bk"/>
                <a:cs typeface="Roboto Bk"/>
              </a:rPr>
              <a:t>&amp;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ensure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compliance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with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an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70" dirty="0">
                <a:solidFill>
                  <a:srgbClr val="161D44"/>
                </a:solidFill>
                <a:latin typeface="Roboto Bk"/>
                <a:cs typeface="Roboto Bk"/>
              </a:rPr>
              <a:t>up-</a:t>
            </a:r>
            <a:r>
              <a:rPr sz="1400" b="1" spc="-155" dirty="0">
                <a:solidFill>
                  <a:srgbClr val="161D44"/>
                </a:solidFill>
                <a:latin typeface="Roboto Bk"/>
                <a:cs typeface="Roboto Bk"/>
              </a:rPr>
              <a:t>to-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date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statute.</a:t>
            </a:r>
            <a:endParaRPr sz="1400">
              <a:latin typeface="Roboto Bk"/>
              <a:cs typeface="Roboto Bk"/>
            </a:endParaRPr>
          </a:p>
          <a:p>
            <a:pPr marL="314960" marR="8890">
              <a:lnSpc>
                <a:spcPct val="125099"/>
              </a:lnSpc>
            </a:pPr>
            <a:r>
              <a:rPr sz="1400" b="1" spc="-75" dirty="0">
                <a:solidFill>
                  <a:srgbClr val="161D44"/>
                </a:solidFill>
                <a:latin typeface="Roboto Bk"/>
                <a:cs typeface="Roboto Bk"/>
              </a:rPr>
              <a:t>Keep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35" dirty="0">
                <a:solidFill>
                  <a:srgbClr val="161D44"/>
                </a:solidFill>
                <a:latin typeface="Roboto Bk"/>
                <a:cs typeface="Roboto Bk"/>
              </a:rPr>
              <a:t>up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to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55" dirty="0">
                <a:solidFill>
                  <a:srgbClr val="161D44"/>
                </a:solidFill>
                <a:latin typeface="Roboto Bk"/>
                <a:cs typeface="Roboto Bk"/>
              </a:rPr>
              <a:t>date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65" dirty="0">
                <a:solidFill>
                  <a:srgbClr val="161D44"/>
                </a:solidFill>
                <a:latin typeface="Roboto Bk"/>
                <a:cs typeface="Roboto Bk"/>
              </a:rPr>
              <a:t>records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65" dirty="0">
                <a:solidFill>
                  <a:srgbClr val="161D44"/>
                </a:solidFill>
                <a:latin typeface="Roboto Bk"/>
                <a:cs typeface="Roboto Bk"/>
              </a:rPr>
              <a:t>with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75" dirty="0">
                <a:solidFill>
                  <a:srgbClr val="161D44"/>
                </a:solidFill>
                <a:latin typeface="Roboto Bk"/>
                <a:cs typeface="Roboto Bk"/>
              </a:rPr>
              <a:t>particulars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50" dirty="0">
                <a:solidFill>
                  <a:srgbClr val="161D44"/>
                </a:solidFill>
                <a:latin typeface="Roboto Bk"/>
                <a:cs typeface="Roboto Bk"/>
              </a:rPr>
              <a:t>and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70" dirty="0">
                <a:solidFill>
                  <a:srgbClr val="161D44"/>
                </a:solidFill>
                <a:latin typeface="Roboto Bk"/>
                <a:cs typeface="Roboto Bk"/>
              </a:rPr>
              <a:t>details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of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75" dirty="0">
                <a:solidFill>
                  <a:srgbClr val="161D44"/>
                </a:solidFill>
                <a:latin typeface="Roboto Bk"/>
                <a:cs typeface="Roboto Bk"/>
              </a:rPr>
              <a:t>persons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connected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20" dirty="0">
                <a:solidFill>
                  <a:srgbClr val="161D44"/>
                </a:solidFill>
                <a:latin typeface="Roboto Bk"/>
                <a:cs typeface="Roboto Bk"/>
              </a:rPr>
              <a:t>with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25" dirty="0">
                <a:solidFill>
                  <a:srgbClr val="161D44"/>
                </a:solidFill>
                <a:latin typeface="Roboto Bk"/>
                <a:cs typeface="Roboto Bk"/>
              </a:rPr>
              <a:t>VO.</a:t>
            </a:r>
            <a:endParaRPr sz="1400">
              <a:latin typeface="Roboto Bk"/>
              <a:cs typeface="Roboto Bk"/>
            </a:endParaRPr>
          </a:p>
          <a:p>
            <a:pPr marL="314960" marR="391795">
              <a:lnSpc>
                <a:spcPct val="125099"/>
              </a:lnSpc>
            </a:pPr>
            <a:r>
              <a:rPr sz="1400" b="1" spc="-114" dirty="0">
                <a:solidFill>
                  <a:srgbClr val="161D44"/>
                </a:solidFill>
                <a:latin typeface="Roboto Bk"/>
                <a:cs typeface="Roboto Bk"/>
              </a:rPr>
              <a:t>Keep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20" dirty="0">
                <a:solidFill>
                  <a:srgbClr val="161D44"/>
                </a:solidFill>
                <a:latin typeface="Roboto Bk"/>
                <a:cs typeface="Roboto Bk"/>
              </a:rPr>
              <a:t>up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to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date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85" dirty="0">
                <a:solidFill>
                  <a:srgbClr val="161D44"/>
                </a:solidFill>
                <a:latin typeface="Roboto Bk"/>
                <a:cs typeface="Roboto Bk"/>
              </a:rPr>
              <a:t>&amp;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organise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all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25" dirty="0">
                <a:solidFill>
                  <a:srgbClr val="161D44"/>
                </a:solidFill>
                <a:latin typeface="Roboto Bk"/>
                <a:cs typeface="Roboto Bk"/>
              </a:rPr>
              <a:t>VO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documentation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for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a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25" dirty="0">
                <a:solidFill>
                  <a:srgbClr val="161D44"/>
                </a:solidFill>
                <a:latin typeface="Roboto Bk"/>
                <a:cs typeface="Roboto Bk"/>
              </a:rPr>
              <a:t>minimum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of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30" dirty="0">
                <a:solidFill>
                  <a:srgbClr val="161D44"/>
                </a:solidFill>
                <a:latin typeface="Roboto Bk"/>
                <a:cs typeface="Roboto Bk"/>
              </a:rPr>
              <a:t>10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20" dirty="0">
                <a:solidFill>
                  <a:srgbClr val="161D44"/>
                </a:solidFill>
                <a:latin typeface="Roboto Bk"/>
                <a:cs typeface="Roboto Bk"/>
              </a:rPr>
              <a:t>years.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Ensure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that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25" dirty="0">
                <a:solidFill>
                  <a:srgbClr val="161D44"/>
                </a:solidFill>
                <a:latin typeface="Roboto Bk"/>
                <a:cs typeface="Roboto Bk"/>
              </a:rPr>
              <a:t>minimum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20" dirty="0">
                <a:solidFill>
                  <a:srgbClr val="161D44"/>
                </a:solidFill>
                <a:latin typeface="Roboto Bk"/>
                <a:cs typeface="Roboto Bk"/>
              </a:rPr>
              <a:t>number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of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administrators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is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not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less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than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25" dirty="0">
                <a:solidFill>
                  <a:srgbClr val="161D44"/>
                </a:solidFill>
                <a:latin typeface="Roboto Bk"/>
                <a:cs typeface="Roboto Bk"/>
              </a:rPr>
              <a:t>3.</a:t>
            </a:r>
            <a:endParaRPr sz="1400">
              <a:latin typeface="Roboto Bk"/>
              <a:cs typeface="Roboto Bk"/>
            </a:endParaRPr>
          </a:p>
          <a:p>
            <a:pPr marL="314960" marR="1379220">
              <a:lnSpc>
                <a:spcPct val="125099"/>
              </a:lnSpc>
            </a:pP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Prepare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annual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accounts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in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accordance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with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relevant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laws.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Register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25" dirty="0">
                <a:solidFill>
                  <a:srgbClr val="161D44"/>
                </a:solidFill>
                <a:latin typeface="Roboto Bk"/>
                <a:cs typeface="Roboto Bk"/>
              </a:rPr>
              <a:t>VO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with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local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40" dirty="0">
                <a:solidFill>
                  <a:srgbClr val="161D44"/>
                </a:solidFill>
                <a:latin typeface="Roboto Bk"/>
                <a:cs typeface="Roboto Bk"/>
              </a:rPr>
              <a:t>platforms/federations.</a:t>
            </a:r>
            <a:endParaRPr sz="1400">
              <a:latin typeface="Roboto Bk"/>
              <a:cs typeface="Roboto Bk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20506" y="5768940"/>
            <a:ext cx="4142148" cy="4927633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890386" y="844344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4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90386" y="1111268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4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90386" y="1645116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5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90386" y="1912039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5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90386" y="2178963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5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90386" y="2445887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5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0386" y="2712811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5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90386" y="2979735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5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90386" y="3246659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5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90386" y="3780507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5">
                <a:moveTo>
                  <a:pt x="32391" y="57197"/>
                </a:moveTo>
                <a:lnTo>
                  <a:pt x="24806" y="57197"/>
                </a:lnTo>
                <a:lnTo>
                  <a:pt x="21158" y="56471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90386" y="4047431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5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90386" y="4314355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5">
                <a:moveTo>
                  <a:pt x="32391" y="57197"/>
                </a:moveTo>
                <a:lnTo>
                  <a:pt x="24806" y="57197"/>
                </a:lnTo>
                <a:lnTo>
                  <a:pt x="21158" y="56471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90096" y="5552956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5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90096" y="6353728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5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90096" y="6887575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4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90096" y="7421423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4">
                <a:moveTo>
                  <a:pt x="32391" y="57197"/>
                </a:moveTo>
                <a:lnTo>
                  <a:pt x="24806" y="57197"/>
                </a:lnTo>
                <a:lnTo>
                  <a:pt x="21158" y="56472"/>
                </a:lnTo>
                <a:lnTo>
                  <a:pt x="0" y="32391"/>
                </a:lnTo>
                <a:lnTo>
                  <a:pt x="0" y="24806"/>
                </a:lnTo>
                <a:lnTo>
                  <a:pt x="24806" y="0"/>
                </a:lnTo>
                <a:lnTo>
                  <a:pt x="32391" y="0"/>
                </a:lnTo>
                <a:lnTo>
                  <a:pt x="57197" y="28598"/>
                </a:lnTo>
                <a:lnTo>
                  <a:pt x="57197" y="32391"/>
                </a:lnTo>
                <a:lnTo>
                  <a:pt x="32391" y="57197"/>
                </a:lnTo>
                <a:close/>
              </a:path>
            </a:pathLst>
          </a:custGeom>
          <a:solidFill>
            <a:srgbClr val="161D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744321" y="676561"/>
            <a:ext cx="6076950" cy="7136765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314960">
              <a:lnSpc>
                <a:spcPct val="100000"/>
              </a:lnSpc>
              <a:spcBef>
                <a:spcPts val="520"/>
              </a:spcBef>
            </a:pPr>
            <a:r>
              <a:rPr sz="1400" b="1" spc="-135" dirty="0">
                <a:solidFill>
                  <a:srgbClr val="161D44"/>
                </a:solidFill>
                <a:latin typeface="Roboto Bk"/>
                <a:cs typeface="Roboto Bk"/>
              </a:rPr>
              <a:t>When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recruiting,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a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25" dirty="0">
                <a:solidFill>
                  <a:srgbClr val="161D44"/>
                </a:solidFill>
                <a:latin typeface="Roboto Bk"/>
                <a:cs typeface="Roboto Bk"/>
              </a:rPr>
              <a:t>VO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is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to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ensure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principles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of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opportunity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and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diversity.</a:t>
            </a:r>
            <a:endParaRPr sz="1400">
              <a:latin typeface="Roboto Bk"/>
              <a:cs typeface="Roboto Bk"/>
            </a:endParaRPr>
          </a:p>
          <a:p>
            <a:pPr marL="314960" marR="11430">
              <a:lnSpc>
                <a:spcPct val="125099"/>
              </a:lnSpc>
            </a:pP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Ensure</a:t>
            </a:r>
            <a:r>
              <a:rPr sz="1400" b="1" spc="2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reputation</a:t>
            </a:r>
            <a:r>
              <a:rPr sz="1400" b="1" spc="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of</a:t>
            </a:r>
            <a:r>
              <a:rPr sz="1400" b="1" spc="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VO</a:t>
            </a:r>
            <a:r>
              <a:rPr sz="1400" b="1" spc="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85" dirty="0">
                <a:solidFill>
                  <a:srgbClr val="161D44"/>
                </a:solidFill>
                <a:latin typeface="Roboto Bk"/>
                <a:cs typeface="Roboto Bk"/>
              </a:rPr>
              <a:t>&amp;</a:t>
            </a:r>
            <a:r>
              <a:rPr sz="1400" b="1" spc="4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generate</a:t>
            </a:r>
            <a:r>
              <a:rPr sz="1400" b="1" spc="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public</a:t>
            </a:r>
            <a:r>
              <a:rPr sz="1400" b="1" spc="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awareness</a:t>
            </a:r>
            <a:r>
              <a:rPr sz="1400" b="1" spc="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regarding</a:t>
            </a:r>
            <a:r>
              <a:rPr sz="1400" b="1" spc="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work</a:t>
            </a:r>
            <a:r>
              <a:rPr sz="1400" b="1" spc="3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25" dirty="0">
                <a:solidFill>
                  <a:srgbClr val="161D44"/>
                </a:solidFill>
                <a:latin typeface="Roboto Bk"/>
                <a:cs typeface="Roboto Bk"/>
              </a:rPr>
              <a:t>and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mission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of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25" dirty="0">
                <a:solidFill>
                  <a:srgbClr val="161D44"/>
                </a:solidFill>
                <a:latin typeface="Roboto Bk"/>
                <a:cs typeface="Roboto Bk"/>
              </a:rPr>
              <a:t>VO.</a:t>
            </a:r>
            <a:endParaRPr sz="1400">
              <a:latin typeface="Roboto Bk"/>
              <a:cs typeface="Roboto Bk"/>
            </a:endParaRPr>
          </a:p>
          <a:p>
            <a:pPr marL="314960" marR="1017905">
              <a:lnSpc>
                <a:spcPct val="125099"/>
              </a:lnSpc>
            </a:pPr>
            <a:r>
              <a:rPr sz="1400" b="1" spc="-114" dirty="0">
                <a:solidFill>
                  <a:srgbClr val="161D44"/>
                </a:solidFill>
                <a:latin typeface="Roboto Bk"/>
                <a:cs typeface="Roboto Bk"/>
              </a:rPr>
              <a:t>Be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accountable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for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personal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actions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and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be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transparent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in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45" dirty="0">
                <a:solidFill>
                  <a:srgbClr val="161D44"/>
                </a:solidFill>
                <a:latin typeface="Roboto Bk"/>
                <a:cs typeface="Roboto Bk"/>
              </a:rPr>
              <a:t>dealings.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Provide</a:t>
            </a:r>
            <a:r>
              <a:rPr sz="1400" b="1" spc="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4" dirty="0">
                <a:solidFill>
                  <a:srgbClr val="161D44"/>
                </a:solidFill>
                <a:latin typeface="Roboto Bk"/>
                <a:cs typeface="Roboto Bk"/>
              </a:rPr>
              <a:t>timely</a:t>
            </a:r>
            <a:r>
              <a:rPr sz="1400" b="1" spc="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and</a:t>
            </a:r>
            <a:r>
              <a:rPr sz="1400" b="1" spc="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valid</a:t>
            </a:r>
            <a:r>
              <a:rPr sz="1400" b="1" spc="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police</a:t>
            </a:r>
            <a:r>
              <a:rPr sz="1400" b="1" spc="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conduct</a:t>
            </a:r>
            <a:r>
              <a:rPr sz="1400" b="1" spc="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20" dirty="0">
                <a:solidFill>
                  <a:srgbClr val="161D44"/>
                </a:solidFill>
                <a:latin typeface="Roboto Bk"/>
                <a:cs typeface="Roboto Bk"/>
              </a:rPr>
              <a:t>when</a:t>
            </a:r>
            <a:r>
              <a:rPr sz="1400" b="1" spc="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required.</a:t>
            </a:r>
            <a:endParaRPr sz="1400">
              <a:latin typeface="Roboto Bk"/>
              <a:cs typeface="Roboto Bk"/>
            </a:endParaRPr>
          </a:p>
          <a:p>
            <a:pPr marL="314960">
              <a:lnSpc>
                <a:spcPct val="100000"/>
              </a:lnSpc>
              <a:spcBef>
                <a:spcPts val="420"/>
              </a:spcBef>
            </a:pP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Avoid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situations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of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conflict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of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interest.</a:t>
            </a:r>
            <a:endParaRPr sz="1400">
              <a:latin typeface="Roboto Bk"/>
              <a:cs typeface="Roboto Bk"/>
            </a:endParaRPr>
          </a:p>
          <a:p>
            <a:pPr marL="314960" marR="401955">
              <a:lnSpc>
                <a:spcPct val="125099"/>
              </a:lnSpc>
            </a:pP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Refrain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from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occupying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multiple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roles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of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President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or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Treasurer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or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50" dirty="0">
                <a:solidFill>
                  <a:srgbClr val="161D44"/>
                </a:solidFill>
                <a:latin typeface="Roboto Bk"/>
                <a:cs typeface="Roboto Bk"/>
              </a:rPr>
              <a:t>Secretary.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Attend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courses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and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information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sessions.</a:t>
            </a:r>
            <a:endParaRPr sz="1400">
              <a:latin typeface="Roboto Bk"/>
              <a:cs typeface="Roboto Bk"/>
            </a:endParaRPr>
          </a:p>
          <a:p>
            <a:pPr marL="314960">
              <a:lnSpc>
                <a:spcPct val="100000"/>
              </a:lnSpc>
              <a:spcBef>
                <a:spcPts val="425"/>
              </a:spcBef>
            </a:pP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Act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in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best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interest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of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25" dirty="0">
                <a:solidFill>
                  <a:srgbClr val="161D44"/>
                </a:solidFill>
                <a:latin typeface="Roboto Bk"/>
                <a:cs typeface="Roboto Bk"/>
              </a:rPr>
              <a:t>VO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85" dirty="0">
                <a:solidFill>
                  <a:srgbClr val="161D44"/>
                </a:solidFill>
                <a:latin typeface="Roboto Bk"/>
                <a:cs typeface="Roboto Bk"/>
              </a:rPr>
              <a:t>&amp;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not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a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group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or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faction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of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25" dirty="0">
                <a:solidFill>
                  <a:srgbClr val="161D44"/>
                </a:solidFill>
                <a:latin typeface="Roboto Bk"/>
                <a:cs typeface="Roboto Bk"/>
              </a:rPr>
              <a:t>it.</a:t>
            </a:r>
            <a:endParaRPr sz="1400">
              <a:latin typeface="Roboto Bk"/>
              <a:cs typeface="Roboto Bk"/>
            </a:endParaRPr>
          </a:p>
          <a:p>
            <a:pPr marL="314960" marR="8890">
              <a:lnSpc>
                <a:spcPct val="125099"/>
              </a:lnSpc>
            </a:pP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Maintain</a:t>
            </a:r>
            <a:r>
              <a:rPr sz="1400" b="1" spc="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independence</a:t>
            </a:r>
            <a:r>
              <a:rPr sz="1400" b="1" spc="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at</a:t>
            </a:r>
            <a:r>
              <a:rPr sz="1400" b="1" spc="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70" dirty="0">
                <a:solidFill>
                  <a:srgbClr val="161D44"/>
                </a:solidFill>
                <a:latin typeface="Roboto Bk"/>
                <a:cs typeface="Roboto Bk"/>
              </a:rPr>
              <a:t>all</a:t>
            </a:r>
            <a:r>
              <a:rPr sz="1400" b="1" spc="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times</a:t>
            </a:r>
            <a:r>
              <a:rPr sz="1400" b="1" spc="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260" dirty="0">
                <a:solidFill>
                  <a:srgbClr val="161D44"/>
                </a:solidFill>
                <a:latin typeface="Roboto Bk"/>
                <a:cs typeface="Roboto Bk"/>
              </a:rPr>
              <a:t>-</a:t>
            </a:r>
            <a:r>
              <a:rPr sz="1400" b="1" spc="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never</a:t>
            </a:r>
            <a:r>
              <a:rPr sz="1400" b="1" spc="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under</a:t>
            </a:r>
            <a:r>
              <a:rPr sz="1400" b="1" spc="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control</a:t>
            </a:r>
            <a:r>
              <a:rPr sz="1400" b="1" spc="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65" dirty="0">
                <a:solidFill>
                  <a:srgbClr val="161D44"/>
                </a:solidFill>
                <a:latin typeface="Roboto Bk"/>
                <a:cs typeface="Roboto Bk"/>
              </a:rPr>
              <a:t>of</a:t>
            </a:r>
            <a:r>
              <a:rPr sz="1400" b="1" spc="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20" dirty="0">
                <a:solidFill>
                  <a:srgbClr val="161D44"/>
                </a:solidFill>
                <a:latin typeface="Roboto Bk"/>
                <a:cs typeface="Roboto Bk"/>
              </a:rPr>
              <a:t>any</a:t>
            </a:r>
            <a:r>
              <a:rPr sz="1400" b="1" spc="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individual</a:t>
            </a:r>
            <a:r>
              <a:rPr sz="1400" b="1" spc="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75" dirty="0">
                <a:solidFill>
                  <a:srgbClr val="161D44"/>
                </a:solidFill>
                <a:latin typeface="Roboto Bk"/>
                <a:cs typeface="Roboto Bk"/>
              </a:rPr>
              <a:t>or</a:t>
            </a:r>
            <a:r>
              <a:rPr sz="1400" b="1" spc="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50" dirty="0">
                <a:solidFill>
                  <a:srgbClr val="161D44"/>
                </a:solidFill>
                <a:latin typeface="Roboto Bk"/>
                <a:cs typeface="Roboto Bk"/>
              </a:rPr>
              <a:t>a </a:t>
            </a:r>
            <a:r>
              <a:rPr sz="1400" b="1" spc="-130" dirty="0">
                <a:solidFill>
                  <a:srgbClr val="161D44"/>
                </a:solidFill>
                <a:latin typeface="Roboto Bk"/>
                <a:cs typeface="Roboto Bk"/>
              </a:rPr>
              <a:t>third-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party</a:t>
            </a:r>
            <a:r>
              <a:rPr sz="1400" b="1" spc="5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organisation.</a:t>
            </a:r>
            <a:endParaRPr sz="1400">
              <a:latin typeface="Roboto Bk"/>
              <a:cs typeface="Roboto Bk"/>
            </a:endParaRPr>
          </a:p>
          <a:p>
            <a:pPr marL="314960" marR="3703954">
              <a:lnSpc>
                <a:spcPct val="125099"/>
              </a:lnSpc>
            </a:pP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Act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with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integrity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at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all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70" dirty="0">
                <a:solidFill>
                  <a:srgbClr val="161D44"/>
                </a:solidFill>
                <a:latin typeface="Roboto Bk"/>
                <a:cs typeface="Roboto Bk"/>
              </a:rPr>
              <a:t>times.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Refrain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from</a:t>
            </a:r>
            <a:r>
              <a:rPr sz="1400" b="1" spc="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abuse</a:t>
            </a:r>
            <a:r>
              <a:rPr sz="1400" b="1" spc="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of</a:t>
            </a:r>
            <a:r>
              <a:rPr sz="1400" b="1" spc="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60" dirty="0">
                <a:solidFill>
                  <a:srgbClr val="161D44"/>
                </a:solidFill>
                <a:latin typeface="Roboto Bk"/>
                <a:cs typeface="Roboto Bk"/>
              </a:rPr>
              <a:t>power.</a:t>
            </a:r>
            <a:endParaRPr sz="1400">
              <a:latin typeface="Roboto Bk"/>
              <a:cs typeface="Roboto Bk"/>
            </a:endParaRPr>
          </a:p>
          <a:p>
            <a:pPr marL="314960">
              <a:lnSpc>
                <a:spcPct val="100000"/>
              </a:lnSpc>
              <a:spcBef>
                <a:spcPts val="420"/>
              </a:spcBef>
            </a:pP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Ensure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to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4" dirty="0">
                <a:solidFill>
                  <a:srgbClr val="161D44"/>
                </a:solidFill>
                <a:latin typeface="Roboto Bk"/>
                <a:cs typeface="Roboto Bk"/>
              </a:rPr>
              <a:t>have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a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complete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understanding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of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activities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85" dirty="0">
                <a:solidFill>
                  <a:srgbClr val="161D44"/>
                </a:solidFill>
                <a:latin typeface="Roboto Bk"/>
                <a:cs typeface="Roboto Bk"/>
              </a:rPr>
              <a:t>&amp;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purpose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of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25" dirty="0">
                <a:solidFill>
                  <a:srgbClr val="161D44"/>
                </a:solidFill>
                <a:latin typeface="Roboto Bk"/>
                <a:cs typeface="Roboto Bk"/>
              </a:rPr>
              <a:t>VO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60" dirty="0">
                <a:solidFill>
                  <a:srgbClr val="161D44"/>
                </a:solidFill>
                <a:latin typeface="Roboto Bk"/>
                <a:cs typeface="Roboto Bk"/>
              </a:rPr>
              <a:t>+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statute.</a:t>
            </a:r>
            <a:endParaRPr sz="1400">
              <a:latin typeface="Roboto Bk"/>
              <a:cs typeface="Roboto Bk"/>
            </a:endParaRPr>
          </a:p>
          <a:p>
            <a:pPr marL="12700" marR="138430">
              <a:lnSpc>
                <a:spcPct val="125099"/>
              </a:lnSpc>
              <a:spcBef>
                <a:spcPts val="1660"/>
              </a:spcBef>
            </a:pP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Q:</a:t>
            </a:r>
            <a:r>
              <a:rPr sz="1400" i="1" spc="204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WHAT</a:t>
            </a:r>
            <a:r>
              <a:rPr sz="1400" i="1" spc="210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ARE</a:t>
            </a:r>
            <a:r>
              <a:rPr sz="1400" i="1" spc="210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GOOD</a:t>
            </a:r>
            <a:r>
              <a:rPr sz="1400" i="1" spc="210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GOVERNANCE</a:t>
            </a:r>
            <a:r>
              <a:rPr sz="1400" i="1" spc="210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CHALLENGES</a:t>
            </a:r>
            <a:r>
              <a:rPr sz="1400" i="1" spc="210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THAT</a:t>
            </a:r>
            <a:r>
              <a:rPr sz="1400" i="1" spc="210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THE</a:t>
            </a:r>
            <a:r>
              <a:rPr sz="1400" i="1" spc="210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OCVO</a:t>
            </a:r>
            <a:r>
              <a:rPr sz="1400" i="1" spc="210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spc="-25" dirty="0">
                <a:solidFill>
                  <a:srgbClr val="161D44"/>
                </a:solidFill>
                <a:latin typeface="Roboto Th"/>
                <a:cs typeface="Roboto Th"/>
              </a:rPr>
              <a:t>HAS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WITNESSED</a:t>
            </a:r>
            <a:r>
              <a:rPr sz="1400" i="1" spc="24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AND</a:t>
            </a:r>
            <a:r>
              <a:rPr sz="1400" i="1" spc="250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ASSISTED</a:t>
            </a:r>
            <a:r>
              <a:rPr sz="1400" i="1" spc="245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dirty="0">
                <a:solidFill>
                  <a:srgbClr val="161D44"/>
                </a:solidFill>
                <a:latin typeface="Roboto Th"/>
                <a:cs typeface="Roboto Th"/>
              </a:rPr>
              <a:t>VOS</a:t>
            </a:r>
            <a:r>
              <a:rPr sz="1400" i="1" spc="250" dirty="0">
                <a:solidFill>
                  <a:srgbClr val="161D44"/>
                </a:solidFill>
                <a:latin typeface="Roboto Th"/>
                <a:cs typeface="Roboto Th"/>
              </a:rPr>
              <a:t> </a:t>
            </a:r>
            <a:r>
              <a:rPr sz="1400" i="1" spc="-10" dirty="0">
                <a:solidFill>
                  <a:srgbClr val="161D44"/>
                </a:solidFill>
                <a:latin typeface="Roboto Th"/>
                <a:cs typeface="Roboto Th"/>
              </a:rPr>
              <a:t>WITH?</a:t>
            </a:r>
            <a:endParaRPr sz="1400">
              <a:latin typeface="Roboto Th"/>
              <a:cs typeface="Roboto Th"/>
            </a:endParaRPr>
          </a:p>
          <a:p>
            <a:pPr>
              <a:lnSpc>
                <a:spcPct val="100000"/>
              </a:lnSpc>
              <a:spcBef>
                <a:spcPts val="105"/>
              </a:spcBef>
            </a:pPr>
            <a:endParaRPr sz="1400">
              <a:latin typeface="Roboto Th"/>
              <a:cs typeface="Roboto Th"/>
            </a:endParaRPr>
          </a:p>
          <a:p>
            <a:pPr marL="314325" marR="6350" algn="just">
              <a:lnSpc>
                <a:spcPct val="125099"/>
              </a:lnSpc>
              <a:spcBef>
                <a:spcPts val="5"/>
              </a:spcBef>
            </a:pPr>
            <a:r>
              <a:rPr sz="1400" b="1" spc="5" dirty="0">
                <a:solidFill>
                  <a:srgbClr val="161D44"/>
                </a:solidFill>
                <a:latin typeface="Roboto Cn"/>
                <a:cs typeface="Roboto Cn"/>
              </a:rPr>
              <a:t>Record</a:t>
            </a:r>
            <a:r>
              <a:rPr sz="1400" b="1" spc="10" dirty="0">
                <a:solidFill>
                  <a:srgbClr val="161D44"/>
                </a:solidFill>
                <a:latin typeface="Roboto Cn"/>
                <a:cs typeface="Roboto Cn"/>
              </a:rPr>
              <a:t> </a:t>
            </a:r>
            <a:r>
              <a:rPr sz="1400" b="1" spc="5" dirty="0">
                <a:solidFill>
                  <a:srgbClr val="161D44"/>
                </a:solidFill>
                <a:latin typeface="Roboto Cn"/>
                <a:cs typeface="Roboto Cn"/>
              </a:rPr>
              <a:t>keeping</a:t>
            </a:r>
            <a:r>
              <a:rPr sz="1400" b="1" spc="35" dirty="0">
                <a:solidFill>
                  <a:srgbClr val="161D44"/>
                </a:solidFill>
                <a:latin typeface="Roboto Cn"/>
                <a:cs typeface="Roboto Cn"/>
              </a:rPr>
              <a:t> </a:t>
            </a:r>
            <a:r>
              <a:rPr sz="1400" b="1" spc="-260" dirty="0">
                <a:solidFill>
                  <a:srgbClr val="161D44"/>
                </a:solidFill>
                <a:latin typeface="Roboto Bk"/>
                <a:cs typeface="Roboto Bk"/>
              </a:rPr>
              <a:t>-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Important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75" dirty="0">
                <a:solidFill>
                  <a:srgbClr val="161D44"/>
                </a:solidFill>
                <a:latin typeface="Roboto Bk"/>
                <a:cs typeface="Roboto Bk"/>
              </a:rPr>
              <a:t>for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administrators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to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keep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soft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and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hard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copies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of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-4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documentation</a:t>
            </a:r>
            <a:r>
              <a:rPr sz="1400" b="1" spc="49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pertaining</a:t>
            </a:r>
            <a:r>
              <a:rPr sz="1400" b="1" spc="49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to</a:t>
            </a:r>
            <a:r>
              <a:rPr sz="1400" b="1" spc="49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49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20" dirty="0">
                <a:solidFill>
                  <a:srgbClr val="161D44"/>
                </a:solidFill>
                <a:latin typeface="Roboto Bk"/>
                <a:cs typeface="Roboto Bk"/>
              </a:rPr>
              <a:t>VO</a:t>
            </a:r>
            <a:r>
              <a:rPr sz="1400" b="1" spc="49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260" dirty="0">
                <a:solidFill>
                  <a:srgbClr val="161D44"/>
                </a:solidFill>
                <a:latin typeface="Roboto Bk"/>
                <a:cs typeface="Roboto Bk"/>
              </a:rPr>
              <a:t>-</a:t>
            </a:r>
            <a:r>
              <a:rPr sz="1400" b="1" spc="49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Ex.</a:t>
            </a:r>
            <a:r>
              <a:rPr sz="1400" b="1" spc="49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20" dirty="0">
                <a:solidFill>
                  <a:srgbClr val="161D44"/>
                </a:solidFill>
                <a:latin typeface="Roboto Bk"/>
                <a:cs typeface="Roboto Bk"/>
              </a:rPr>
              <a:t>Committee/Sub-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Committee/AGMs</a:t>
            </a:r>
            <a:r>
              <a:rPr sz="1400" b="1" spc="-4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minutes.</a:t>
            </a:r>
            <a:endParaRPr sz="1400">
              <a:latin typeface="Roboto Bk"/>
              <a:cs typeface="Roboto Bk"/>
            </a:endParaRPr>
          </a:p>
          <a:p>
            <a:pPr marL="314325" marR="5080" algn="just">
              <a:lnSpc>
                <a:spcPct val="125099"/>
              </a:lnSpc>
            </a:pPr>
            <a:r>
              <a:rPr sz="1400" b="1" dirty="0">
                <a:solidFill>
                  <a:srgbClr val="161D44"/>
                </a:solidFill>
                <a:latin typeface="Roboto Cn"/>
                <a:cs typeface="Roboto Cn"/>
              </a:rPr>
              <a:t>Financial</a:t>
            </a:r>
            <a:r>
              <a:rPr sz="1400" b="1" spc="195" dirty="0">
                <a:solidFill>
                  <a:srgbClr val="161D44"/>
                </a:solidFill>
                <a:latin typeface="Roboto Cn"/>
                <a:cs typeface="Roboto Cn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Cn"/>
                <a:cs typeface="Roboto Cn"/>
              </a:rPr>
              <a:t>documentation</a:t>
            </a:r>
            <a:r>
              <a:rPr sz="1400" b="1" spc="220" dirty="0">
                <a:solidFill>
                  <a:srgbClr val="161D44"/>
                </a:solidFill>
                <a:latin typeface="Roboto Cn"/>
                <a:cs typeface="Roboto Cn"/>
              </a:rPr>
              <a:t> </a:t>
            </a:r>
            <a:r>
              <a:rPr sz="1400" b="1" spc="-260" dirty="0">
                <a:solidFill>
                  <a:srgbClr val="161D44"/>
                </a:solidFill>
                <a:latin typeface="Roboto Bk"/>
                <a:cs typeface="Roboto Bk"/>
              </a:rPr>
              <a:t>-</a:t>
            </a:r>
            <a:r>
              <a:rPr sz="1400" b="1" spc="18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Submitting</a:t>
            </a:r>
            <a:r>
              <a:rPr sz="1400" b="1" spc="18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18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50" dirty="0">
                <a:solidFill>
                  <a:srgbClr val="161D44"/>
                </a:solidFill>
                <a:latin typeface="Roboto Bk"/>
                <a:cs typeface="Roboto Bk"/>
              </a:rPr>
              <a:t>necessary</a:t>
            </a:r>
            <a:r>
              <a:rPr sz="1400" b="1" spc="18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40" dirty="0">
                <a:solidFill>
                  <a:srgbClr val="161D44"/>
                </a:solidFill>
                <a:latin typeface="Roboto Bk"/>
                <a:cs typeface="Roboto Bk"/>
              </a:rPr>
              <a:t>financial</a:t>
            </a:r>
            <a:r>
              <a:rPr sz="1400" b="1" spc="18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70" dirty="0">
                <a:solidFill>
                  <a:srgbClr val="161D44"/>
                </a:solidFill>
                <a:latin typeface="Roboto Bk"/>
                <a:cs typeface="Roboto Bk"/>
              </a:rPr>
              <a:t>documentation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depending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on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category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that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25" dirty="0">
                <a:solidFill>
                  <a:srgbClr val="161D44"/>
                </a:solidFill>
                <a:latin typeface="Roboto Bk"/>
                <a:cs typeface="Roboto Bk"/>
              </a:rPr>
              <a:t>VO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falls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under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0" dirty="0">
                <a:solidFill>
                  <a:srgbClr val="161D44"/>
                </a:solidFill>
                <a:latin typeface="Roboto Bk"/>
                <a:cs typeface="Roboto Bk"/>
              </a:rPr>
              <a:t>as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stipulated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35" dirty="0">
                <a:solidFill>
                  <a:srgbClr val="161D44"/>
                </a:solidFill>
                <a:latin typeface="Roboto Bk"/>
                <a:cs typeface="Roboto Bk"/>
              </a:rPr>
              <a:t>by</a:t>
            </a:r>
            <a:r>
              <a:rPr sz="1400" b="1" spc="-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20" dirty="0">
                <a:solidFill>
                  <a:srgbClr val="161D44"/>
                </a:solidFill>
                <a:latin typeface="Roboto Bk"/>
                <a:cs typeface="Roboto Bk"/>
              </a:rPr>
              <a:t>law.</a:t>
            </a:r>
            <a:endParaRPr sz="1400">
              <a:latin typeface="Roboto Bk"/>
              <a:cs typeface="Roboto Bk"/>
            </a:endParaRPr>
          </a:p>
          <a:p>
            <a:pPr marL="314325" marR="10160" algn="just">
              <a:lnSpc>
                <a:spcPct val="125099"/>
              </a:lnSpc>
            </a:pPr>
            <a:r>
              <a:rPr sz="1400" b="1" dirty="0">
                <a:solidFill>
                  <a:srgbClr val="161D44"/>
                </a:solidFill>
                <a:latin typeface="Roboto Cn"/>
                <a:cs typeface="Roboto Cn"/>
              </a:rPr>
              <a:t>Succession</a:t>
            </a:r>
            <a:r>
              <a:rPr sz="1400" b="1" spc="85" dirty="0">
                <a:solidFill>
                  <a:srgbClr val="161D44"/>
                </a:solidFill>
                <a:latin typeface="Roboto Cn"/>
                <a:cs typeface="Roboto Cn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Cn"/>
                <a:cs typeface="Roboto Cn"/>
              </a:rPr>
              <a:t>Policy</a:t>
            </a:r>
            <a:r>
              <a:rPr sz="1400" b="1" spc="125" dirty="0">
                <a:solidFill>
                  <a:srgbClr val="161D44"/>
                </a:solidFill>
                <a:latin typeface="Roboto Cn"/>
                <a:cs typeface="Roboto Cn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–</a:t>
            </a:r>
            <a:r>
              <a:rPr sz="1400" b="1" spc="8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8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60" dirty="0">
                <a:solidFill>
                  <a:srgbClr val="161D44"/>
                </a:solidFill>
                <a:latin typeface="Roboto Bk"/>
                <a:cs typeface="Roboto Bk"/>
              </a:rPr>
              <a:t>current</a:t>
            </a:r>
            <a:r>
              <a:rPr sz="1400" b="1" spc="8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50" dirty="0">
                <a:solidFill>
                  <a:srgbClr val="161D44"/>
                </a:solidFill>
                <a:latin typeface="Roboto Bk"/>
                <a:cs typeface="Roboto Bk"/>
              </a:rPr>
              <a:t>group</a:t>
            </a:r>
            <a:r>
              <a:rPr sz="1400" b="1" spc="8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of</a:t>
            </a:r>
            <a:r>
              <a:rPr sz="1400" b="1" spc="8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75" dirty="0">
                <a:solidFill>
                  <a:srgbClr val="161D44"/>
                </a:solidFill>
                <a:latin typeface="Roboto Bk"/>
                <a:cs typeface="Roboto Bk"/>
              </a:rPr>
              <a:t>administrators</a:t>
            </a:r>
            <a:r>
              <a:rPr sz="1400" b="1" spc="8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60" dirty="0">
                <a:solidFill>
                  <a:srgbClr val="161D44"/>
                </a:solidFill>
                <a:latin typeface="Roboto Bk"/>
                <a:cs typeface="Roboto Bk"/>
              </a:rPr>
              <a:t>should</a:t>
            </a:r>
            <a:r>
              <a:rPr sz="1400" b="1" spc="8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40" dirty="0">
                <a:solidFill>
                  <a:srgbClr val="161D44"/>
                </a:solidFill>
                <a:latin typeface="Roboto Bk"/>
                <a:cs typeface="Roboto Bk"/>
              </a:rPr>
              <a:t>have</a:t>
            </a:r>
            <a:r>
              <a:rPr sz="1400" b="1" spc="8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Bk"/>
                <a:cs typeface="Roboto Bk"/>
              </a:rPr>
              <a:t>a</a:t>
            </a:r>
            <a:r>
              <a:rPr sz="1400" b="1" spc="8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clear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succession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policy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that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will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see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10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25" dirty="0">
                <a:solidFill>
                  <a:srgbClr val="161D44"/>
                </a:solidFill>
                <a:latin typeface="Roboto Bk"/>
                <a:cs typeface="Roboto Bk"/>
              </a:rPr>
              <a:t>VO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flourish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85" dirty="0">
                <a:solidFill>
                  <a:srgbClr val="161D44"/>
                </a:solidFill>
                <a:latin typeface="Roboto Bk"/>
                <a:cs typeface="Roboto Bk"/>
              </a:rPr>
              <a:t>after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0" dirty="0">
                <a:solidFill>
                  <a:srgbClr val="161D44"/>
                </a:solidFill>
                <a:latin typeface="Roboto Bk"/>
                <a:cs typeface="Roboto Bk"/>
              </a:rPr>
              <a:t>their</a:t>
            </a:r>
            <a:r>
              <a:rPr sz="1400" b="1" spc="-15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" dirty="0">
                <a:solidFill>
                  <a:srgbClr val="161D44"/>
                </a:solidFill>
                <a:latin typeface="Roboto Bk"/>
                <a:cs typeface="Roboto Bk"/>
              </a:rPr>
              <a:t>tenure.</a:t>
            </a:r>
            <a:endParaRPr sz="1400">
              <a:latin typeface="Roboto Bk"/>
              <a:cs typeface="Roboto Bk"/>
            </a:endParaRPr>
          </a:p>
          <a:p>
            <a:pPr marL="314325" marR="11430" algn="just">
              <a:lnSpc>
                <a:spcPct val="125099"/>
              </a:lnSpc>
            </a:pPr>
            <a:r>
              <a:rPr sz="1400" b="1" dirty="0">
                <a:solidFill>
                  <a:srgbClr val="161D44"/>
                </a:solidFill>
                <a:latin typeface="Roboto Cn"/>
                <a:cs typeface="Roboto Cn"/>
              </a:rPr>
              <a:t>Due</a:t>
            </a:r>
            <a:r>
              <a:rPr sz="1400" b="1" spc="135" dirty="0">
                <a:solidFill>
                  <a:srgbClr val="161D44"/>
                </a:solidFill>
                <a:latin typeface="Roboto Cn"/>
                <a:cs typeface="Roboto Cn"/>
              </a:rPr>
              <a:t> </a:t>
            </a:r>
            <a:r>
              <a:rPr sz="1400" b="1" spc="5" dirty="0">
                <a:solidFill>
                  <a:srgbClr val="161D44"/>
                </a:solidFill>
                <a:latin typeface="Roboto Cn"/>
                <a:cs typeface="Roboto Cn"/>
              </a:rPr>
              <a:t>Diligence</a:t>
            </a:r>
            <a:r>
              <a:rPr sz="1400" b="1" spc="135" dirty="0">
                <a:solidFill>
                  <a:srgbClr val="161D44"/>
                </a:solidFill>
                <a:latin typeface="Roboto Cn"/>
                <a:cs typeface="Roboto Cn"/>
              </a:rPr>
              <a:t> </a:t>
            </a:r>
            <a:r>
              <a:rPr sz="1400" b="1" spc="5" dirty="0">
                <a:solidFill>
                  <a:srgbClr val="161D44"/>
                </a:solidFill>
                <a:latin typeface="Roboto Cn"/>
                <a:cs typeface="Roboto Cn"/>
              </a:rPr>
              <a:t>of</a:t>
            </a:r>
            <a:r>
              <a:rPr sz="1400" b="1" spc="135" dirty="0">
                <a:solidFill>
                  <a:srgbClr val="161D44"/>
                </a:solidFill>
                <a:latin typeface="Roboto Cn"/>
                <a:cs typeface="Roboto Cn"/>
              </a:rPr>
              <a:t> </a:t>
            </a:r>
            <a:r>
              <a:rPr sz="1400" b="1" dirty="0">
                <a:solidFill>
                  <a:srgbClr val="161D44"/>
                </a:solidFill>
                <a:latin typeface="Roboto Cn"/>
                <a:cs typeface="Roboto Cn"/>
              </a:rPr>
              <a:t>Sponsors</a:t>
            </a:r>
            <a:r>
              <a:rPr sz="1400" b="1" spc="160" dirty="0">
                <a:solidFill>
                  <a:srgbClr val="161D44"/>
                </a:solidFill>
                <a:latin typeface="Roboto Cn"/>
                <a:cs typeface="Roboto Cn"/>
              </a:rPr>
              <a:t> </a:t>
            </a:r>
            <a:r>
              <a:rPr sz="1400" b="1" spc="-260" dirty="0">
                <a:solidFill>
                  <a:srgbClr val="161D44"/>
                </a:solidFill>
                <a:latin typeface="Roboto Bk"/>
                <a:cs typeface="Roboto Bk"/>
              </a:rPr>
              <a:t>-</a:t>
            </a:r>
            <a:r>
              <a:rPr sz="1400" b="1" spc="1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Identity,</a:t>
            </a:r>
            <a:r>
              <a:rPr sz="1400" b="1" spc="1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verify,</a:t>
            </a:r>
            <a:r>
              <a:rPr sz="1400" b="1" spc="1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20" dirty="0">
                <a:solidFill>
                  <a:srgbClr val="161D44"/>
                </a:solidFill>
                <a:latin typeface="Roboto Bk"/>
                <a:cs typeface="Roboto Bk"/>
              </a:rPr>
              <a:t>know</a:t>
            </a:r>
            <a:r>
              <a:rPr sz="1400" b="1" spc="1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5" dirty="0">
                <a:solidFill>
                  <a:srgbClr val="161D44"/>
                </a:solidFill>
                <a:latin typeface="Roboto Bk"/>
                <a:cs typeface="Roboto Bk"/>
              </a:rPr>
              <a:t>the</a:t>
            </a:r>
            <a:r>
              <a:rPr sz="1400" b="1" spc="12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organisation’s/individual’s</a:t>
            </a:r>
            <a:r>
              <a:rPr sz="1400" b="1" spc="-4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business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80" dirty="0">
                <a:solidFill>
                  <a:srgbClr val="161D44"/>
                </a:solidFill>
                <a:latin typeface="Roboto Bk"/>
                <a:cs typeface="Roboto Bk"/>
              </a:rPr>
              <a:t>&amp;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100" dirty="0">
                <a:solidFill>
                  <a:srgbClr val="161D44"/>
                </a:solidFill>
                <a:latin typeface="Roboto Bk"/>
                <a:cs typeface="Roboto Bk"/>
              </a:rPr>
              <a:t>watch</a:t>
            </a:r>
            <a:r>
              <a:rPr sz="1400" b="1" spc="-30" dirty="0">
                <a:solidFill>
                  <a:srgbClr val="161D44"/>
                </a:solidFill>
                <a:latin typeface="Roboto Bk"/>
                <a:cs typeface="Roboto Bk"/>
              </a:rPr>
              <a:t> </a:t>
            </a:r>
            <a:r>
              <a:rPr sz="1400" b="1" spc="-95" dirty="0">
                <a:solidFill>
                  <a:srgbClr val="161D44"/>
                </a:solidFill>
                <a:latin typeface="Roboto Bk"/>
                <a:cs typeface="Roboto Bk"/>
              </a:rPr>
              <a:t>out.</a:t>
            </a:r>
            <a:endParaRPr sz="1400">
              <a:latin typeface="Roboto Bk"/>
              <a:cs typeface="Roboto Bk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1645</Words>
  <Application>Microsoft Office PowerPoint</Application>
  <PresentationFormat>Personalizzata</PresentationFormat>
  <Paragraphs>109</Paragraphs>
  <Slides>8</Slides>
  <Notes>0</Notes>
  <HiddenSlides>0</HiddenSlides>
  <MMClips>0</MMClips>
  <ScaleCrop>false</ScaleCrop>
  <HeadingPairs>
    <vt:vector size="6" baseType="variant">
      <vt:variant>
        <vt:lpstr>Fonts Użati</vt:lpstr>
      </vt:variant>
      <vt:variant>
        <vt:i4>6</vt:i4>
      </vt:variant>
      <vt:variant>
        <vt:lpstr>Tema</vt:lpstr>
      </vt:variant>
      <vt:variant>
        <vt:i4>1</vt:i4>
      </vt:variant>
      <vt:variant>
        <vt:lpstr>Titli tas-Slajds</vt:lpstr>
      </vt:variant>
      <vt:variant>
        <vt:i4>8</vt:i4>
      </vt:variant>
    </vt:vector>
  </HeadingPairs>
  <TitlesOfParts>
    <vt:vector size="15" baseType="lpstr">
      <vt:lpstr>Arial MT</vt:lpstr>
      <vt:lpstr>Lucida Sans Unicode</vt:lpstr>
      <vt:lpstr>Roboto Bk</vt:lpstr>
      <vt:lpstr>Roboto Cn</vt:lpstr>
      <vt:lpstr>Roboto Th</vt:lpstr>
      <vt:lpstr>Trebuchet MS</vt:lpstr>
      <vt:lpstr>Office Theme</vt:lpstr>
      <vt:lpstr>Preżentazzjoni bil-PowerPoint</vt:lpstr>
      <vt:lpstr>Preżentazzjoni bil-PowerPoint</vt:lpstr>
      <vt:lpstr>RISK-BASED POLICY</vt:lpstr>
      <vt:lpstr>Preżentazzjoni bil-PowerPoint</vt:lpstr>
      <vt:lpstr>Preżentazzjoni bil-PowerPoint</vt:lpstr>
      <vt:lpstr>Preżentazzjoni bil-PowerPoint</vt:lpstr>
      <vt:lpstr>GOOD GOVERNANCE FOR ADMINISTRATORS OF VOS</vt:lpstr>
      <vt:lpstr>Preżentazzjoni bil-PowerPoint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Good Governance FAQs</dc:title>
  <dc:creator>Kyle Vidal</dc:creator>
  <cp:keywords>DAEzLyKzqXk,BACPnycJmvY</cp:keywords>
  <cp:lastModifiedBy>Galdes Joanne 1 at OCVO</cp:lastModifiedBy>
  <cp:revision>1</cp:revision>
  <dcterms:created xsi:type="dcterms:W3CDTF">2025-11-06T09:45:41Z</dcterms:created>
  <dcterms:modified xsi:type="dcterms:W3CDTF">2025-11-06T09:47:10Z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2022-01-07T00:00:00Z</vt:filetime>
  </property>
  <property fmtid="{D5CDD505-2E9C-101B-9397-08002B2CF9AE}" pid="3" name="Creator">
    <vt:lpwstr>Canva</vt:lpwstr>
  </property>
  <property fmtid="{D5CDD505-2E9C-101B-9397-08002B2CF9AE}" pid="4" name="LastSaved">
    <vt:filetime>2025-11-06T00:00:00Z</vt:filetime>
  </property>
  <property fmtid="{D5CDD505-2E9C-101B-9397-08002B2CF9AE}" pid="5" name="Producer">
    <vt:lpwstr>Canva</vt:lpwstr>
  </property>
</Properties>
</file>